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377" r:id="rId3"/>
    <p:sldId id="468" r:id="rId4"/>
    <p:sldId id="437" r:id="rId5"/>
    <p:sldId id="439" r:id="rId6"/>
    <p:sldId id="440" r:id="rId7"/>
    <p:sldId id="441" r:id="rId8"/>
    <p:sldId id="442" r:id="rId9"/>
    <p:sldId id="443" r:id="rId10"/>
    <p:sldId id="410" r:id="rId11"/>
    <p:sldId id="411" r:id="rId12"/>
    <p:sldId id="417" r:id="rId13"/>
    <p:sldId id="413" r:id="rId14"/>
    <p:sldId id="418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14" r:id="rId27"/>
    <p:sldId id="420" r:id="rId28"/>
    <p:sldId id="421" r:id="rId29"/>
    <p:sldId id="425" r:id="rId30"/>
    <p:sldId id="424" r:id="rId31"/>
    <p:sldId id="427" r:id="rId32"/>
    <p:sldId id="416" r:id="rId33"/>
    <p:sldId id="433" r:id="rId34"/>
    <p:sldId id="431" r:id="rId35"/>
    <p:sldId id="434" r:id="rId36"/>
    <p:sldId id="435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9" r:id="rId46"/>
    <p:sldId id="466" r:id="rId47"/>
    <p:sldId id="467" r:id="rId48"/>
    <p:sldId id="287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B2B92F-D380-0940-9D19-16A3D446DE3A}">
          <p14:sldIdLst>
            <p14:sldId id="256"/>
            <p14:sldId id="377"/>
            <p14:sldId id="468"/>
            <p14:sldId id="437"/>
            <p14:sldId id="439"/>
            <p14:sldId id="440"/>
            <p14:sldId id="441"/>
            <p14:sldId id="442"/>
            <p14:sldId id="443"/>
            <p14:sldId id="410"/>
            <p14:sldId id="411"/>
            <p14:sldId id="417"/>
            <p14:sldId id="413"/>
            <p14:sldId id="418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14"/>
            <p14:sldId id="420"/>
            <p14:sldId id="421"/>
            <p14:sldId id="425"/>
            <p14:sldId id="424"/>
            <p14:sldId id="427"/>
            <p14:sldId id="416"/>
            <p14:sldId id="433"/>
            <p14:sldId id="431"/>
            <p14:sldId id="434"/>
            <p14:sldId id="435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9"/>
            <p14:sldId id="466"/>
            <p14:sldId id="467"/>
          </p14:sldIdLst>
        </p14:section>
        <p14:section name="paper2" id="{EC0B527B-B912-4542-AADE-5EC77225D655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0A3"/>
    <a:srgbClr val="C4DBEF"/>
    <a:srgbClr val="B36400"/>
    <a:srgbClr val="093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7" autoAdjust="0"/>
    <p:restoredTop sz="88196" autoAdjust="0"/>
  </p:normalViewPr>
  <p:slideViewPr>
    <p:cSldViewPr snapToGrid="0">
      <p:cViewPr varScale="1">
        <p:scale>
          <a:sx n="89" d="100"/>
          <a:sy n="89" d="100"/>
        </p:scale>
        <p:origin x="11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217A0-BE44-46D7-B00E-7E95DADE5C2E}" type="datetimeFigureOut">
              <a:rPr lang="zh-TW" altLang="en-US" smtClean="0"/>
              <a:t>2024/1/12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A3079-4F97-4358-931F-BCAEDC45D8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54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458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However, we also find some wrong annotation. For example, in this case, the annotation should be father heart attack, rather than ather heart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758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So we corrected a total of 42 row data which have wrong annotation, and also need to update its location in pn_history.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130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The purpose of this mechanism is for letting model learn that the history situation and the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feature_text</a:t>
            </a:r>
            <a:r>
              <a:rPr lang="en-US" dirty="0">
                <a:effectLst/>
                <a:latin typeface="Helvetica Neue" panose="02000503000000020004" pitchFamily="2" charset="0"/>
              </a:rPr>
              <a:t> have relation. 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908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The purpose of this mechanism is for letting model learn that the history situation and the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feature_text</a:t>
            </a:r>
            <a:r>
              <a:rPr lang="en-US" dirty="0">
                <a:effectLst/>
                <a:latin typeface="Helvetica Neue" panose="02000503000000020004" pitchFamily="2" charset="0"/>
              </a:rPr>
              <a:t> have relation. 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477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The purpose of this mechanism is for letting model learn that the history situation and the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feature_text</a:t>
            </a:r>
            <a:r>
              <a:rPr lang="en-US" dirty="0">
                <a:effectLst/>
                <a:latin typeface="Helvetica Neue" panose="02000503000000020004" pitchFamily="2" charset="0"/>
              </a:rPr>
              <a:t> have relation. 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874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BERT, and other Transformer-based models, necessitate a fixed maximum sequence length during input processing due to the self-attention mechanism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123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263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92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633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04D9E-F183-4D44-87D8-F7552DBC94A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82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173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37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294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764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68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99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TW" dirty="0"/>
              <a:t>e merge all of files, and these columns are we need when training the model. </a:t>
            </a:r>
          </a:p>
          <a:p>
            <a:r>
              <a:rPr lang="en-TW" dirty="0"/>
              <a:t>For example, doctor will based on the pn_history, to find out some annotations. </a:t>
            </a:r>
          </a:p>
          <a:p>
            <a:r>
              <a:rPr lang="en-TW" dirty="0"/>
              <a:t>And these annotations are the feature_text to know what problem the patients have. </a:t>
            </a:r>
          </a:p>
          <a:p>
            <a:r>
              <a:rPr lang="en-US" dirty="0"/>
              <a:t>L</a:t>
            </a:r>
            <a:r>
              <a:rPr lang="en-TW" dirty="0"/>
              <a:t>ocation is the index range of annotation in pn_history. </a:t>
            </a:r>
          </a:p>
          <a:p>
            <a:r>
              <a:rPr lang="en-US" dirty="0"/>
              <a:t>P</a:t>
            </a:r>
            <a:r>
              <a:rPr lang="en-TW" dirty="0"/>
              <a:t>n_num </a:t>
            </a:r>
            <a:r>
              <a:rPr lang="en-US" dirty="0"/>
              <a:t>I</a:t>
            </a:r>
            <a:r>
              <a:rPr lang="en-TW" dirty="0"/>
              <a:t> show to you is because one pn_history may have multiple features.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53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We will feed the pn_history and the feature_text into our model. </a:t>
            </a:r>
          </a:p>
          <a:p>
            <a:r>
              <a:rPr lang="en-TW" dirty="0"/>
              <a:t>And let the model predict what kinds of annotations have, and its location in pn_history.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A3079-4F97-4358-931F-BCAEDC45D8F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1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1149" y="0"/>
            <a:ext cx="680085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24000">
                <a:schemeClr val="tx1">
                  <a:alpha val="77000"/>
                </a:schemeClr>
              </a:gs>
              <a:gs pos="5200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80570" y="1122363"/>
            <a:ext cx="11611429" cy="2387600"/>
          </a:xfrm>
        </p:spPr>
        <p:txBody>
          <a:bodyPr anchor="ctr">
            <a:normAutofit/>
          </a:bodyPr>
          <a:lstStyle>
            <a:lvl1pPr algn="l">
              <a:defRPr sz="4000" baseline="0">
                <a:solidFill>
                  <a:schemeClr val="bg1"/>
                </a:solidFill>
                <a:latin typeface="Bahnschrift SemiLight" panose="020B0502040204020203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80571" y="4492738"/>
            <a:ext cx="11045372" cy="138248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grpSp>
        <p:nvGrpSpPr>
          <p:cNvPr id="5" name="群組 4"/>
          <p:cNvGrpSpPr/>
          <p:nvPr userDrawn="1"/>
        </p:nvGrpSpPr>
        <p:grpSpPr>
          <a:xfrm>
            <a:off x="-1525" y="-1"/>
            <a:ext cx="4607591" cy="6858001"/>
            <a:chOff x="0" y="0"/>
            <a:chExt cx="2038350" cy="6858000"/>
          </a:xfrm>
        </p:grpSpPr>
        <p:cxnSp>
          <p:nvCxnSpPr>
            <p:cNvPr id="7" name="直線接點 6"/>
            <p:cNvCxnSpPr/>
            <p:nvPr/>
          </p:nvCxnSpPr>
          <p:spPr>
            <a:xfrm>
              <a:off x="0" y="424832"/>
              <a:ext cx="2038350" cy="6433168"/>
            </a:xfrm>
            <a:prstGeom prst="line">
              <a:avLst/>
            </a:prstGeom>
            <a:ln>
              <a:solidFill>
                <a:schemeClr val="accent1">
                  <a:alpha val="2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H="1">
              <a:off x="0" y="0"/>
              <a:ext cx="320992" cy="68580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 userDrawn="1"/>
        </p:nvGrpSpPr>
        <p:grpSpPr>
          <a:xfrm flipH="1">
            <a:off x="7598923" y="0"/>
            <a:ext cx="4607591" cy="6858001"/>
            <a:chOff x="0" y="0"/>
            <a:chExt cx="2038350" cy="6858000"/>
          </a:xfrm>
        </p:grpSpPr>
        <p:cxnSp>
          <p:nvCxnSpPr>
            <p:cNvPr id="10" name="直線接點 9"/>
            <p:cNvCxnSpPr/>
            <p:nvPr/>
          </p:nvCxnSpPr>
          <p:spPr>
            <a:xfrm>
              <a:off x="0" y="424832"/>
              <a:ext cx="2038350" cy="6433168"/>
            </a:xfrm>
            <a:prstGeom prst="line">
              <a:avLst/>
            </a:prstGeom>
            <a:ln>
              <a:solidFill>
                <a:schemeClr val="accent1">
                  <a:alpha val="2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>
              <a:off x="0" y="0"/>
              <a:ext cx="320992" cy="68580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27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8366" y="716982"/>
            <a:ext cx="3973918" cy="5488215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3BA220-FBB7-4847-9227-EC1CCCBAA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6700" y="6515101"/>
            <a:ext cx="394976" cy="1905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0D0FA6-1D48-41E1-8CEB-F226FF2A04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6EBEAB2-960C-0D5E-A82D-22537527AA0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67688" y="4064945"/>
            <a:ext cx="1794596" cy="461335"/>
          </a:xfrm>
        </p:spPr>
        <p:txBody>
          <a:bodyPr>
            <a:noAutofit/>
          </a:bodyPr>
          <a:lstStyle>
            <a:lvl1pPr marL="0" indent="0" algn="r">
              <a:buNone/>
              <a:defRPr lang="zh-TW" altLang="en-US" sz="280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730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/>
          <p:cNvGrpSpPr/>
          <p:nvPr userDrawn="1"/>
        </p:nvGrpSpPr>
        <p:grpSpPr>
          <a:xfrm>
            <a:off x="682171" y="844208"/>
            <a:ext cx="4746171" cy="5174504"/>
            <a:chOff x="6832600" y="4508500"/>
            <a:chExt cx="1080000" cy="1080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6832600" y="4508500"/>
              <a:ext cx="1080000" cy="10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7366000" y="4508500"/>
              <a:ext cx="546600" cy="1080000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>
              <a:off x="6832600" y="4508500"/>
              <a:ext cx="1080000" cy="1080000"/>
            </a:xfrm>
            <a:prstGeom prst="rt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16200000" flipH="1">
              <a:off x="7074150" y="4266950"/>
              <a:ext cx="596900" cy="1080000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等腰三角形 21"/>
            <p:cNvSpPr/>
            <p:nvPr userDrawn="1"/>
          </p:nvSpPr>
          <p:spPr>
            <a:xfrm>
              <a:off x="6985000" y="4508500"/>
              <a:ext cx="927600" cy="1080000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07315" y="844207"/>
            <a:ext cx="5446486" cy="5174505"/>
          </a:xfrm>
        </p:spPr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3" name="矩形 22"/>
          <p:cNvSpPr/>
          <p:nvPr userDrawn="1"/>
        </p:nvSpPr>
        <p:spPr>
          <a:xfrm>
            <a:off x="682171" y="844207"/>
            <a:ext cx="4740729" cy="518829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891853" y="1044403"/>
            <a:ext cx="4321365" cy="47879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644071" y="554392"/>
            <a:ext cx="1905000" cy="1651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17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 hasCustomPrompt="1"/>
          </p:nvPr>
        </p:nvSpPr>
        <p:spPr>
          <a:xfrm>
            <a:off x="764932" y="750245"/>
            <a:ext cx="5165968" cy="354655"/>
          </a:xfrm>
        </p:spPr>
        <p:txBody>
          <a:bodyPr/>
          <a:lstStyle>
            <a:lvl1pPr marL="0" indent="0">
              <a:buNone/>
              <a:defRPr lang="zh-TW" altLang="en-US" sz="200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96700" y="6515101"/>
            <a:ext cx="394976" cy="1905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0D0FA6-1D48-41E1-8CEB-F226FF2A04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標題 1"/>
          <p:cNvSpPr>
            <a:spLocks noGrp="1"/>
          </p:cNvSpPr>
          <p:nvPr>
            <p:ph type="title" hasCustomPrompt="1"/>
          </p:nvPr>
        </p:nvSpPr>
        <p:spPr>
          <a:xfrm>
            <a:off x="726832" y="237193"/>
            <a:ext cx="5204068" cy="537507"/>
          </a:xfrm>
          <a:noFill/>
          <a:ln w="76200">
            <a:noFill/>
            <a:miter lim="800000"/>
          </a:ln>
        </p:spPr>
        <p:txBody>
          <a:bodyPr anchor="ctr">
            <a:noAutofit/>
          </a:bodyPr>
          <a:lstStyle>
            <a:lvl1pPr algn="l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11" name="內容版面配置區 2"/>
          <p:cNvSpPr>
            <a:spLocks noGrp="1"/>
          </p:cNvSpPr>
          <p:nvPr>
            <p:ph sz="quarter" idx="11" hasCustomPrompt="1"/>
          </p:nvPr>
        </p:nvSpPr>
        <p:spPr>
          <a:xfrm>
            <a:off x="330200" y="237194"/>
            <a:ext cx="460132" cy="537506"/>
          </a:xfrm>
        </p:spPr>
        <p:txBody>
          <a:bodyPr anchor="ctr">
            <a:noAutofit/>
          </a:bodyPr>
          <a:lstStyle>
            <a:lvl1pPr marL="0" indent="0" algn="r">
              <a:buNone/>
              <a:defRPr lang="zh-TW" altLang="en-US" sz="4000" kern="1200" baseline="0" dirty="0" smtClean="0">
                <a:solidFill>
                  <a:schemeClr val="accent5"/>
                </a:solidFill>
                <a:latin typeface="Bahnschrift SemiBold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TW" dirty="0"/>
              <a:t>#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45E4D08-35C5-72C6-2E2B-DF4672597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32" y="1424066"/>
            <a:ext cx="10626968" cy="489662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6090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6514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525" y="-1"/>
            <a:ext cx="4607591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-1525" y="-1"/>
            <a:ext cx="4607591" cy="6858001"/>
            <a:chOff x="0" y="0"/>
            <a:chExt cx="2038350" cy="6858000"/>
          </a:xfrm>
        </p:grpSpPr>
        <p:cxnSp>
          <p:nvCxnSpPr>
            <p:cNvPr id="7" name="直線接點 6"/>
            <p:cNvCxnSpPr/>
            <p:nvPr/>
          </p:nvCxnSpPr>
          <p:spPr>
            <a:xfrm>
              <a:off x="0" y="424832"/>
              <a:ext cx="2038350" cy="6433168"/>
            </a:xfrm>
            <a:prstGeom prst="line">
              <a:avLst/>
            </a:prstGeom>
            <a:ln>
              <a:solidFill>
                <a:schemeClr val="accent1">
                  <a:alpha val="2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H="1">
              <a:off x="0" y="0"/>
              <a:ext cx="320992" cy="68580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內容版面配置區 2"/>
          <p:cNvSpPr>
            <a:spLocks noGrp="1"/>
          </p:cNvSpPr>
          <p:nvPr>
            <p:ph sz="quarter" idx="10" hasCustomPrompt="1"/>
          </p:nvPr>
        </p:nvSpPr>
        <p:spPr>
          <a:xfrm>
            <a:off x="764932" y="750245"/>
            <a:ext cx="3821582" cy="354655"/>
          </a:xfrm>
        </p:spPr>
        <p:txBody>
          <a:bodyPr/>
          <a:lstStyle>
            <a:lvl1pPr marL="0" indent="0">
              <a:buNone/>
              <a:defRPr lang="zh-TW" altLang="en-US" sz="200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13" name="內容版面配置區 2"/>
          <p:cNvSpPr>
            <a:spLocks noGrp="1"/>
          </p:cNvSpPr>
          <p:nvPr>
            <p:ph sz="quarter" idx="11" hasCustomPrompt="1"/>
          </p:nvPr>
        </p:nvSpPr>
        <p:spPr>
          <a:xfrm>
            <a:off x="330200" y="237194"/>
            <a:ext cx="460132" cy="537506"/>
          </a:xfrm>
        </p:spPr>
        <p:txBody>
          <a:bodyPr anchor="ctr">
            <a:noAutofit/>
          </a:bodyPr>
          <a:lstStyle>
            <a:lvl1pPr marL="0" indent="0" algn="r">
              <a:buNone/>
              <a:defRPr lang="zh-TW" altLang="en-US" sz="4000" kern="1200" baseline="0" dirty="0" smtClean="0">
                <a:solidFill>
                  <a:schemeClr val="accent5"/>
                </a:solidFill>
                <a:latin typeface="Bahnschrift SemiBold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TW" dirty="0"/>
              <a:t>#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hasCustomPrompt="1"/>
          </p:nvPr>
        </p:nvSpPr>
        <p:spPr>
          <a:xfrm>
            <a:off x="764932" y="237195"/>
            <a:ext cx="3841134" cy="537506"/>
          </a:xfrm>
        </p:spPr>
        <p:txBody>
          <a:bodyPr/>
          <a:lstStyle>
            <a:lvl1pPr>
              <a:defRPr lang="zh-TW" altLang="en-US" sz="32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  <p:sp>
        <p:nvSpPr>
          <p:cNvPr id="1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696700" y="6515101"/>
            <a:ext cx="394976" cy="1905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0D0FA6-1D48-41E1-8CEB-F226FF2A04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D286019-615E-DB43-AD6D-6141C44DD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176758" y="237193"/>
            <a:ext cx="1717430" cy="3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2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1149" y="0"/>
            <a:ext cx="6800850" cy="685800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24000">
                <a:schemeClr val="tx1">
                  <a:alpha val="77000"/>
                </a:schemeClr>
              </a:gs>
              <a:gs pos="52000">
                <a:schemeClr val="tx1"/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8" name="標題 1"/>
          <p:cNvSpPr>
            <a:spLocks noGrp="1"/>
          </p:cNvSpPr>
          <p:nvPr>
            <p:ph type="ctrTitle"/>
          </p:nvPr>
        </p:nvSpPr>
        <p:spPr>
          <a:xfrm>
            <a:off x="1909535" y="2235200"/>
            <a:ext cx="8372930" cy="2387600"/>
          </a:xfrm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accent4"/>
                </a:solidFill>
                <a:latin typeface="Bahnschrift SemiLight" panose="020B0502040204020203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-1525" y="-1"/>
            <a:ext cx="4607591" cy="6858001"/>
            <a:chOff x="0" y="0"/>
            <a:chExt cx="2038350" cy="6858000"/>
          </a:xfrm>
        </p:grpSpPr>
        <p:cxnSp>
          <p:nvCxnSpPr>
            <p:cNvPr id="22" name="直線接點 21"/>
            <p:cNvCxnSpPr/>
            <p:nvPr/>
          </p:nvCxnSpPr>
          <p:spPr>
            <a:xfrm>
              <a:off x="0" y="424832"/>
              <a:ext cx="2038350" cy="6433168"/>
            </a:xfrm>
            <a:prstGeom prst="line">
              <a:avLst/>
            </a:prstGeom>
            <a:ln>
              <a:solidFill>
                <a:schemeClr val="accent1">
                  <a:alpha val="2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H="1">
              <a:off x="0" y="0"/>
              <a:ext cx="320992" cy="68580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 userDrawn="1"/>
        </p:nvGrpSpPr>
        <p:grpSpPr>
          <a:xfrm flipH="1">
            <a:off x="7598923" y="0"/>
            <a:ext cx="4607591" cy="6858001"/>
            <a:chOff x="0" y="0"/>
            <a:chExt cx="2038350" cy="6858000"/>
          </a:xfrm>
        </p:grpSpPr>
        <p:cxnSp>
          <p:nvCxnSpPr>
            <p:cNvPr id="25" name="直線接點 24"/>
            <p:cNvCxnSpPr/>
            <p:nvPr/>
          </p:nvCxnSpPr>
          <p:spPr>
            <a:xfrm>
              <a:off x="0" y="424832"/>
              <a:ext cx="2038350" cy="6433168"/>
            </a:xfrm>
            <a:prstGeom prst="line">
              <a:avLst/>
            </a:prstGeom>
            <a:ln>
              <a:solidFill>
                <a:schemeClr val="accent1">
                  <a:alpha val="2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flipH="1">
              <a:off x="0" y="0"/>
              <a:ext cx="320992" cy="68580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4638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元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ãpowerpoint designãçåçæå°çµæ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86672" y="-2956791"/>
            <a:ext cx="7620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317500" y="266700"/>
            <a:ext cx="3143250" cy="21526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22000">
                <a:schemeClr val="accent2"/>
              </a:gs>
              <a:gs pos="56000">
                <a:schemeClr val="accent3"/>
              </a:gs>
              <a:gs pos="100000">
                <a:schemeClr val="accent4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3721100" y="266700"/>
            <a:ext cx="3143250" cy="21526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22000">
                <a:schemeClr val="accent2"/>
              </a:gs>
              <a:gs pos="56000">
                <a:schemeClr val="accent3"/>
              </a:gs>
              <a:gs pos="100000">
                <a:schemeClr val="accent4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3721100" y="266700"/>
            <a:ext cx="3143250" cy="2152650"/>
            <a:chOff x="0" y="0"/>
            <a:chExt cx="2038350" cy="6858000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0" y="424832"/>
              <a:ext cx="2038350" cy="6433168"/>
            </a:xfrm>
            <a:prstGeom prst="line">
              <a:avLst/>
            </a:prstGeom>
            <a:ln>
              <a:solidFill>
                <a:schemeClr val="accent1">
                  <a:alpha val="2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H="1">
              <a:off x="0" y="0"/>
              <a:ext cx="320992" cy="68580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接點 18"/>
          <p:cNvCxnSpPr/>
          <p:nvPr userDrawn="1"/>
        </p:nvCxnSpPr>
        <p:spPr>
          <a:xfrm>
            <a:off x="3839946" y="4057073"/>
            <a:ext cx="1681163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 userDrawn="1"/>
        </p:nvCxnSpPr>
        <p:spPr>
          <a:xfrm>
            <a:off x="3839946" y="4328186"/>
            <a:ext cx="1681163" cy="0"/>
          </a:xfrm>
          <a:prstGeom prst="line">
            <a:avLst/>
          </a:prstGeom>
          <a:ln w="5715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 userDrawn="1"/>
        </p:nvSpPr>
        <p:spPr>
          <a:xfrm>
            <a:off x="3721100" y="2869640"/>
            <a:ext cx="1918857" cy="5420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22000">
                <a:schemeClr val="accent2"/>
              </a:gs>
              <a:gs pos="56000">
                <a:schemeClr val="accent3"/>
              </a:gs>
              <a:gs pos="100000">
                <a:schemeClr val="accent4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grpSp>
        <p:nvGrpSpPr>
          <p:cNvPr id="22" name="群組 21"/>
          <p:cNvGrpSpPr/>
          <p:nvPr userDrawn="1"/>
        </p:nvGrpSpPr>
        <p:grpSpPr>
          <a:xfrm>
            <a:off x="5922723" y="3784403"/>
            <a:ext cx="930753" cy="930753"/>
            <a:chOff x="3050462" y="2342209"/>
            <a:chExt cx="930753" cy="930753"/>
          </a:xfrm>
        </p:grpSpPr>
        <p:sp>
          <p:nvSpPr>
            <p:cNvPr id="23" name="橢圓 22"/>
            <p:cNvSpPr/>
            <p:nvPr/>
          </p:nvSpPr>
          <p:spPr>
            <a:xfrm>
              <a:off x="3050462" y="2342209"/>
              <a:ext cx="930753" cy="93075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3176789" y="2468536"/>
              <a:ext cx="678099" cy="67809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5" name="圓角矩形 24"/>
          <p:cNvSpPr/>
          <p:nvPr userDrawn="1"/>
        </p:nvSpPr>
        <p:spPr>
          <a:xfrm>
            <a:off x="317500" y="2730499"/>
            <a:ext cx="3143250" cy="3784601"/>
          </a:xfrm>
          <a:prstGeom prst="roundRect">
            <a:avLst>
              <a:gd name="adj" fmla="val 7041"/>
            </a:avLst>
          </a:prstGeom>
          <a:solidFill>
            <a:schemeClr val="bg1"/>
          </a:solidFill>
          <a:ln>
            <a:noFill/>
          </a:ln>
          <a:effectLst>
            <a:outerShdw blurRad="609600" sx="96000" sy="96000" algn="ctr" rotWithShape="0">
              <a:schemeClr val="bg1">
                <a:lumMod val="75000"/>
                <a:alpha val="4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6" name="群組 25"/>
          <p:cNvGrpSpPr/>
          <p:nvPr userDrawn="1"/>
        </p:nvGrpSpPr>
        <p:grpSpPr>
          <a:xfrm>
            <a:off x="6040726" y="2758209"/>
            <a:ext cx="762000" cy="764892"/>
            <a:chOff x="8655961" y="1873397"/>
            <a:chExt cx="762000" cy="764892"/>
          </a:xfrm>
        </p:grpSpPr>
        <p:sp>
          <p:nvSpPr>
            <p:cNvPr id="27" name="矩形 26"/>
            <p:cNvSpPr/>
            <p:nvPr userDrawn="1"/>
          </p:nvSpPr>
          <p:spPr>
            <a:xfrm>
              <a:off x="8713111" y="1873397"/>
              <a:ext cx="704850" cy="687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8655961" y="1950954"/>
              <a:ext cx="704850" cy="687335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22000">
                  <a:schemeClr val="accent2"/>
                </a:gs>
                <a:gs pos="56000">
                  <a:schemeClr val="accent3"/>
                </a:gs>
                <a:gs pos="100000">
                  <a:schemeClr val="accent4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9" name="圖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9611" y="5055974"/>
            <a:ext cx="432000" cy="432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1861" y="5055974"/>
            <a:ext cx="432000" cy="432000"/>
          </a:xfrm>
          <a:prstGeom prst="rect">
            <a:avLst/>
          </a:prstGeom>
        </p:spPr>
      </p:pic>
      <p:grpSp>
        <p:nvGrpSpPr>
          <p:cNvPr id="31" name="群組 30"/>
          <p:cNvGrpSpPr/>
          <p:nvPr userDrawn="1"/>
        </p:nvGrpSpPr>
        <p:grpSpPr>
          <a:xfrm>
            <a:off x="5898405" y="5001244"/>
            <a:ext cx="1104900" cy="1056212"/>
            <a:chOff x="4524375" y="-2323910"/>
            <a:chExt cx="1733550" cy="1657160"/>
          </a:xfrm>
          <a:gradFill>
            <a:gsLst>
              <a:gs pos="0">
                <a:schemeClr val="accent1"/>
              </a:gs>
              <a:gs pos="22000">
                <a:schemeClr val="accent2"/>
              </a:gs>
              <a:gs pos="56000">
                <a:schemeClr val="accent3"/>
              </a:gs>
              <a:gs pos="100000">
                <a:schemeClr val="accent4"/>
              </a:gs>
            </a:gsLst>
            <a:lin ang="13500000" scaled="1"/>
          </a:gradFill>
        </p:grpSpPr>
        <p:sp>
          <p:nvSpPr>
            <p:cNvPr id="32" name="橢圓 31"/>
            <p:cNvSpPr/>
            <p:nvPr/>
          </p:nvSpPr>
          <p:spPr>
            <a:xfrm>
              <a:off x="5019675" y="-2323910"/>
              <a:ext cx="742950" cy="742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流程圖: 延遲 32"/>
            <p:cNvSpPr/>
            <p:nvPr/>
          </p:nvSpPr>
          <p:spPr>
            <a:xfrm rot="16200000">
              <a:off x="5014912" y="-1909762"/>
              <a:ext cx="752475" cy="173355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 userDrawn="1"/>
        </p:nvGrpSpPr>
        <p:grpSpPr>
          <a:xfrm>
            <a:off x="6883601" y="5015972"/>
            <a:ext cx="2152650" cy="1020686"/>
            <a:chOff x="5010150" y="2395458"/>
            <a:chExt cx="2152650" cy="1020686"/>
          </a:xfrm>
        </p:grpSpPr>
        <p:sp>
          <p:nvSpPr>
            <p:cNvPr id="35" name="圓角矩形 34"/>
            <p:cNvSpPr/>
            <p:nvPr/>
          </p:nvSpPr>
          <p:spPr>
            <a:xfrm rot="16200000">
              <a:off x="5683328" y="2460547"/>
              <a:ext cx="806294" cy="1104900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22000">
                  <a:schemeClr val="accent2"/>
                </a:gs>
                <a:gs pos="56000">
                  <a:schemeClr val="accent3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等腰三角形 35"/>
            <p:cNvSpPr/>
            <p:nvPr/>
          </p:nvSpPr>
          <p:spPr>
            <a:xfrm rot="10800000">
              <a:off x="5010150" y="2395458"/>
              <a:ext cx="2152650" cy="740209"/>
            </a:xfrm>
            <a:prstGeom prst="triangl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7" name="群組 36"/>
          <p:cNvGrpSpPr/>
          <p:nvPr userDrawn="1"/>
        </p:nvGrpSpPr>
        <p:grpSpPr>
          <a:xfrm>
            <a:off x="9229722" y="4976458"/>
            <a:ext cx="957518" cy="1202797"/>
            <a:chOff x="1028700" y="-800100"/>
            <a:chExt cx="1866900" cy="2345127"/>
          </a:xfrm>
          <a:gradFill>
            <a:gsLst>
              <a:gs pos="0">
                <a:schemeClr val="accent1"/>
              </a:gs>
              <a:gs pos="22000">
                <a:schemeClr val="accent2"/>
              </a:gs>
              <a:gs pos="56000">
                <a:schemeClr val="accent3"/>
              </a:gs>
              <a:gs pos="100000">
                <a:schemeClr val="accent4"/>
              </a:gs>
            </a:gsLst>
            <a:lin ang="13500000" scaled="1"/>
          </a:gradFill>
        </p:grpSpPr>
        <p:sp>
          <p:nvSpPr>
            <p:cNvPr id="38" name="甜甜圈 37"/>
            <p:cNvSpPr/>
            <p:nvPr/>
          </p:nvSpPr>
          <p:spPr>
            <a:xfrm>
              <a:off x="1028700" y="-321873"/>
              <a:ext cx="1866900" cy="1866900"/>
            </a:xfrm>
            <a:prstGeom prst="donut">
              <a:avLst>
                <a:gd name="adj" fmla="val 120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1575707" y="-800100"/>
              <a:ext cx="772886" cy="628650"/>
              <a:chOff x="1543050" y="-800100"/>
              <a:chExt cx="772886" cy="628650"/>
            </a:xfrm>
            <a:grpFill/>
          </p:grpSpPr>
          <p:sp>
            <p:nvSpPr>
              <p:cNvPr id="44" name="矩形 43"/>
              <p:cNvSpPr/>
              <p:nvPr/>
            </p:nvSpPr>
            <p:spPr>
              <a:xfrm>
                <a:off x="1777093" y="-685800"/>
                <a:ext cx="304800" cy="514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圓角矩形 44"/>
              <p:cNvSpPr/>
              <p:nvPr/>
            </p:nvSpPr>
            <p:spPr>
              <a:xfrm>
                <a:off x="1543050" y="-800100"/>
                <a:ext cx="772886" cy="2476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0" name="橢圓 39"/>
            <p:cNvSpPr/>
            <p:nvPr/>
          </p:nvSpPr>
          <p:spPr>
            <a:xfrm>
              <a:off x="1777093" y="468294"/>
              <a:ext cx="370115" cy="370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1" name="群組 40"/>
            <p:cNvGrpSpPr/>
            <p:nvPr/>
          </p:nvGrpSpPr>
          <p:grpSpPr>
            <a:xfrm rot="17592642">
              <a:off x="1604963" y="74643"/>
              <a:ext cx="523875" cy="581025"/>
              <a:chOff x="1905000" y="114300"/>
              <a:chExt cx="523875" cy="581025"/>
            </a:xfrm>
            <a:grpFill/>
          </p:grpSpPr>
          <p:sp>
            <p:nvSpPr>
              <p:cNvPr id="42" name="矩形 41"/>
              <p:cNvSpPr/>
              <p:nvPr/>
            </p:nvSpPr>
            <p:spPr>
              <a:xfrm>
                <a:off x="1905000" y="114300"/>
                <a:ext cx="76200" cy="514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16200000">
                <a:off x="2133600" y="400050"/>
                <a:ext cx="76200" cy="514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7" name="群組 56"/>
          <p:cNvGrpSpPr/>
          <p:nvPr userDrawn="1"/>
        </p:nvGrpSpPr>
        <p:grpSpPr>
          <a:xfrm>
            <a:off x="7341871" y="1633026"/>
            <a:ext cx="1472970" cy="1605903"/>
            <a:chOff x="6832600" y="4508500"/>
            <a:chExt cx="1080000" cy="10800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8" name="矩形 57"/>
            <p:cNvSpPr/>
            <p:nvPr userDrawn="1"/>
          </p:nvSpPr>
          <p:spPr>
            <a:xfrm>
              <a:off x="6832600" y="4508500"/>
              <a:ext cx="1080000" cy="10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 userDrawn="1"/>
          </p:nvSpPr>
          <p:spPr>
            <a:xfrm>
              <a:off x="7366000" y="4508500"/>
              <a:ext cx="546600" cy="1080000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直角三角形 59"/>
            <p:cNvSpPr/>
            <p:nvPr userDrawn="1"/>
          </p:nvSpPr>
          <p:spPr>
            <a:xfrm>
              <a:off x="6832600" y="4508500"/>
              <a:ext cx="1080000" cy="1080000"/>
            </a:xfrm>
            <a:prstGeom prst="rtTriangl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直角三角形 60"/>
            <p:cNvSpPr/>
            <p:nvPr userDrawn="1"/>
          </p:nvSpPr>
          <p:spPr>
            <a:xfrm rot="16200000" flipH="1">
              <a:off x="7074150" y="4266950"/>
              <a:ext cx="596900" cy="1080000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/>
            <p:cNvSpPr/>
            <p:nvPr userDrawn="1"/>
          </p:nvSpPr>
          <p:spPr>
            <a:xfrm>
              <a:off x="6985000" y="4508500"/>
              <a:ext cx="927600" cy="1080000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3" name="群組 62"/>
          <p:cNvGrpSpPr/>
          <p:nvPr userDrawn="1"/>
        </p:nvGrpSpPr>
        <p:grpSpPr>
          <a:xfrm>
            <a:off x="11741149" y="406399"/>
            <a:ext cx="0" cy="5552395"/>
            <a:chOff x="4891314" y="652802"/>
            <a:chExt cx="0" cy="5552395"/>
          </a:xfrm>
        </p:grpSpPr>
        <p:cxnSp>
          <p:nvCxnSpPr>
            <p:cNvPr id="64" name="直線接點 63"/>
            <p:cNvCxnSpPr/>
            <p:nvPr userDrawn="1"/>
          </p:nvCxnSpPr>
          <p:spPr>
            <a:xfrm>
              <a:off x="4891314" y="652802"/>
              <a:ext cx="0" cy="5552395"/>
            </a:xfrm>
            <a:prstGeom prst="line">
              <a:avLst/>
            </a:prstGeom>
            <a:ln w="1270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 userDrawn="1"/>
          </p:nvCxnSpPr>
          <p:spPr>
            <a:xfrm>
              <a:off x="4891314" y="652802"/>
              <a:ext cx="0" cy="2453255"/>
            </a:xfrm>
            <a:prstGeom prst="line">
              <a:avLst/>
            </a:prstGeom>
            <a:ln w="127000" cap="rnd">
              <a:solidFill>
                <a:schemeClr val="accent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 userDrawn="1"/>
          </p:nvCxnSpPr>
          <p:spPr>
            <a:xfrm>
              <a:off x="4891314" y="2024403"/>
              <a:ext cx="0" cy="2453255"/>
            </a:xfrm>
            <a:prstGeom prst="line">
              <a:avLst/>
            </a:prstGeom>
            <a:ln w="127000" cap="rnd">
              <a:solidFill>
                <a:schemeClr val="accent1">
                  <a:lumMod val="20000"/>
                  <a:lumOff val="80000"/>
                  <a:alpha val="28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/>
            <p:nvPr userDrawn="1"/>
          </p:nvCxnSpPr>
          <p:spPr>
            <a:xfrm>
              <a:off x="4891314" y="5756048"/>
              <a:ext cx="0" cy="420915"/>
            </a:xfrm>
            <a:prstGeom prst="line">
              <a:avLst/>
            </a:prstGeom>
            <a:ln w="127000" cap="rnd">
              <a:solidFill>
                <a:schemeClr val="accent3">
                  <a:alpha val="28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群組 67"/>
          <p:cNvGrpSpPr/>
          <p:nvPr userDrawn="1"/>
        </p:nvGrpSpPr>
        <p:grpSpPr>
          <a:xfrm>
            <a:off x="12639986" y="400050"/>
            <a:ext cx="1310145" cy="4477088"/>
            <a:chOff x="3142213" y="1776224"/>
            <a:chExt cx="1310145" cy="4477088"/>
          </a:xfrm>
        </p:grpSpPr>
        <p:sp>
          <p:nvSpPr>
            <p:cNvPr id="69" name="橢圓 68"/>
            <p:cNvSpPr/>
            <p:nvPr/>
          </p:nvSpPr>
          <p:spPr>
            <a:xfrm>
              <a:off x="3142213" y="4943167"/>
              <a:ext cx="1310145" cy="13101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3271307" y="5072261"/>
              <a:ext cx="1051956" cy="10519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3142213" y="3359695"/>
              <a:ext cx="1310145" cy="13101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3271307" y="3488789"/>
              <a:ext cx="1051956" cy="10519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3" name="群組 72"/>
            <p:cNvGrpSpPr/>
            <p:nvPr/>
          </p:nvGrpSpPr>
          <p:grpSpPr>
            <a:xfrm>
              <a:off x="3545718" y="3631697"/>
              <a:ext cx="503135" cy="759161"/>
              <a:chOff x="6143874" y="2267339"/>
              <a:chExt cx="566870" cy="855331"/>
            </a:xfrm>
          </p:grpSpPr>
          <p:pic>
            <p:nvPicPr>
              <p:cNvPr id="80" name="圖片 7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8808" y="2267339"/>
                <a:ext cx="360000" cy="360000"/>
              </a:xfrm>
              <a:prstGeom prst="rect">
                <a:avLst/>
              </a:prstGeom>
              <a:ln w="6350">
                <a:noFill/>
              </a:ln>
            </p:spPr>
          </p:pic>
          <p:pic>
            <p:nvPicPr>
              <p:cNvPr id="81" name="圖片 8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3874" y="2555800"/>
                <a:ext cx="566870" cy="566870"/>
              </a:xfrm>
              <a:prstGeom prst="rect">
                <a:avLst/>
              </a:prstGeom>
              <a:ln w="6350">
                <a:noFill/>
              </a:ln>
            </p:spPr>
          </p:pic>
        </p:grpSp>
        <p:sp>
          <p:nvSpPr>
            <p:cNvPr id="74" name="橢圓 73"/>
            <p:cNvSpPr/>
            <p:nvPr/>
          </p:nvSpPr>
          <p:spPr>
            <a:xfrm>
              <a:off x="3142213" y="1776224"/>
              <a:ext cx="1310145" cy="13101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橢圓 74"/>
            <p:cNvSpPr/>
            <p:nvPr/>
          </p:nvSpPr>
          <p:spPr>
            <a:xfrm>
              <a:off x="3271307" y="1905318"/>
              <a:ext cx="1051956" cy="10519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6" name="群組 75"/>
            <p:cNvGrpSpPr/>
            <p:nvPr/>
          </p:nvGrpSpPr>
          <p:grpSpPr>
            <a:xfrm>
              <a:off x="3477742" y="2059669"/>
              <a:ext cx="639087" cy="722538"/>
              <a:chOff x="2505830" y="2615755"/>
              <a:chExt cx="829051" cy="937308"/>
            </a:xfrm>
          </p:grpSpPr>
          <p:pic>
            <p:nvPicPr>
              <p:cNvPr id="78" name="圖片 7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08234" y="2826416"/>
                <a:ext cx="726647" cy="726647"/>
              </a:xfrm>
              <a:prstGeom prst="rect">
                <a:avLst/>
              </a:prstGeom>
              <a:ln w="6350">
                <a:noFill/>
              </a:ln>
            </p:spPr>
          </p:pic>
          <p:pic>
            <p:nvPicPr>
              <p:cNvPr id="79" name="圖片 7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05830" y="2615755"/>
                <a:ext cx="360800" cy="360800"/>
              </a:xfrm>
              <a:prstGeom prst="rect">
                <a:avLst/>
              </a:prstGeom>
              <a:ln w="6350">
                <a:noFill/>
              </a:ln>
            </p:spPr>
          </p:pic>
        </p:grp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4020" y="5394974"/>
              <a:ext cx="406531" cy="406531"/>
            </a:xfrm>
            <a:prstGeom prst="rect">
              <a:avLst/>
            </a:prstGeom>
            <a:ln w="6350">
              <a:noFill/>
            </a:ln>
          </p:spPr>
        </p:pic>
      </p:grpSp>
      <p:grpSp>
        <p:nvGrpSpPr>
          <p:cNvPr id="2" name="群組 1"/>
          <p:cNvGrpSpPr/>
          <p:nvPr userDrawn="1"/>
        </p:nvGrpSpPr>
        <p:grpSpPr>
          <a:xfrm>
            <a:off x="4160811" y="-3824312"/>
            <a:ext cx="7765821" cy="4490449"/>
            <a:chOff x="2176464" y="1729221"/>
            <a:chExt cx="7765821" cy="4490449"/>
          </a:xfrm>
        </p:grpSpPr>
        <p:grpSp>
          <p:nvGrpSpPr>
            <p:cNvPr id="82" name="群組 81"/>
            <p:cNvGrpSpPr/>
            <p:nvPr userDrawn="1"/>
          </p:nvGrpSpPr>
          <p:grpSpPr>
            <a:xfrm>
              <a:off x="2176464" y="4988470"/>
              <a:ext cx="7765821" cy="1231200"/>
              <a:chOff x="1522643" y="1744008"/>
              <a:chExt cx="7765821" cy="1536221"/>
            </a:xfrm>
          </p:grpSpPr>
          <p:sp>
            <p:nvSpPr>
              <p:cNvPr id="83" name="圓角矩形 82"/>
              <p:cNvSpPr/>
              <p:nvPr/>
            </p:nvSpPr>
            <p:spPr>
              <a:xfrm>
                <a:off x="1522643" y="1744008"/>
                <a:ext cx="7765821" cy="1536221"/>
              </a:xfrm>
              <a:prstGeom prst="roundRect">
                <a:avLst>
                  <a:gd name="adj" fmla="val 704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endParaRPr lang="en-US" altLang="zh-TW" sz="1600" dirty="0">
                  <a:solidFill>
                    <a:schemeClr val="tx1"/>
                  </a:solidFill>
                  <a:latin typeface="Bahnschrift SemiLight SemiConde" panose="020B0502040204020203" pitchFamily="34" charset="0"/>
                </a:endParaRPr>
              </a:p>
            </p:txBody>
          </p:sp>
          <p:grpSp>
            <p:nvGrpSpPr>
              <p:cNvPr id="84" name="群組 83"/>
              <p:cNvGrpSpPr/>
              <p:nvPr/>
            </p:nvGrpSpPr>
            <p:grpSpPr>
              <a:xfrm>
                <a:off x="1612445" y="1829643"/>
                <a:ext cx="7130905" cy="1363231"/>
                <a:chOff x="914401" y="1524877"/>
                <a:chExt cx="7130905" cy="168822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2539929" y="2203703"/>
                  <a:ext cx="5505377" cy="9035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HMAC-SHA256(</a:t>
                  </a:r>
                  <a:r>
                    <a:rPr lang="en-US" altLang="zh-TW" sz="1600" dirty="0" err="1">
                      <a:latin typeface="Bahnschrift SemiLight SemiConde" panose="020B0502040204020203" pitchFamily="34" charset="0"/>
                    </a:rPr>
                    <a:t>rootkey</a:t>
                  </a:r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, data)</a:t>
                  </a:r>
                </a:p>
                <a:p>
                  <a:endParaRPr lang="en-US" altLang="zh-TW" sz="1600" dirty="0">
                    <a:latin typeface="Bahnschrift SemiLight SemiConde" panose="020B0502040204020203" pitchFamily="34" charset="0"/>
                  </a:endParaRPr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2539929" y="1635885"/>
                  <a:ext cx="813043" cy="570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>
                      <a:latin typeface="+mj-lt"/>
                    </a:rPr>
                    <a:t>HMAC</a:t>
                  </a:r>
                  <a:endParaRPr lang="zh-TW" altLang="en-US" dirty="0">
                    <a:latin typeface="+mj-lt"/>
                  </a:endParaRPr>
                </a:p>
              </p:txBody>
            </p:sp>
            <p:sp>
              <p:nvSpPr>
                <p:cNvPr id="87" name="圓角化同側角落矩形 86"/>
                <p:cNvSpPr/>
                <p:nvPr/>
              </p:nvSpPr>
              <p:spPr>
                <a:xfrm rot="16200000">
                  <a:off x="721532" y="1717746"/>
                  <a:ext cx="1688226" cy="1302488"/>
                </a:xfrm>
                <a:prstGeom prst="round2SameRect">
                  <a:avLst>
                    <a:gd name="adj1" fmla="val 7210"/>
                    <a:gd name="adj2" fmla="val 0"/>
                  </a:avLst>
                </a:prstGeom>
                <a:solidFill>
                  <a:schemeClr val="accent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88" name="群組 87"/>
            <p:cNvGrpSpPr/>
            <p:nvPr userDrawn="1"/>
          </p:nvGrpSpPr>
          <p:grpSpPr>
            <a:xfrm>
              <a:off x="2176464" y="3322560"/>
              <a:ext cx="7765821" cy="1231200"/>
              <a:chOff x="1522643" y="1744008"/>
              <a:chExt cx="7765821" cy="1536221"/>
            </a:xfrm>
          </p:grpSpPr>
          <p:sp>
            <p:nvSpPr>
              <p:cNvPr id="89" name="圓角矩形 88"/>
              <p:cNvSpPr/>
              <p:nvPr/>
            </p:nvSpPr>
            <p:spPr>
              <a:xfrm>
                <a:off x="1522643" y="1744008"/>
                <a:ext cx="7765821" cy="1536221"/>
              </a:xfrm>
              <a:prstGeom prst="roundRect">
                <a:avLst>
                  <a:gd name="adj" fmla="val 704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endParaRPr lang="en-US" altLang="zh-TW" sz="1600" dirty="0">
                  <a:solidFill>
                    <a:schemeClr val="tx1"/>
                  </a:solidFill>
                  <a:latin typeface="Bahnschrift SemiLight SemiConde" panose="020B0502040204020203" pitchFamily="34" charset="0"/>
                </a:endParaRPr>
              </a:p>
            </p:txBody>
          </p:sp>
          <p:grpSp>
            <p:nvGrpSpPr>
              <p:cNvPr id="90" name="群組 89"/>
              <p:cNvGrpSpPr/>
              <p:nvPr/>
            </p:nvGrpSpPr>
            <p:grpSpPr>
              <a:xfrm>
                <a:off x="1612446" y="1829643"/>
                <a:ext cx="7130904" cy="1363231"/>
                <a:chOff x="914402" y="1524877"/>
                <a:chExt cx="7130904" cy="1688226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2539929" y="2182865"/>
                  <a:ext cx="5505377" cy="9035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encrypted key = card key [0:127]</a:t>
                  </a:r>
                </a:p>
                <a:p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mac key = card key [128:255]</a:t>
                  </a: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2539929" y="1635885"/>
                  <a:ext cx="1729961" cy="570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>
                      <a:latin typeface="+mj-lt"/>
                    </a:rPr>
                    <a:t>Key Separation</a:t>
                  </a:r>
                </a:p>
              </p:txBody>
            </p:sp>
            <p:sp>
              <p:nvSpPr>
                <p:cNvPr id="93" name="圓角化同側角落矩形 92"/>
                <p:cNvSpPr/>
                <p:nvPr/>
              </p:nvSpPr>
              <p:spPr>
                <a:xfrm rot="16200000">
                  <a:off x="721533" y="1717746"/>
                  <a:ext cx="1688226" cy="1302488"/>
                </a:xfrm>
                <a:prstGeom prst="round2SameRect">
                  <a:avLst>
                    <a:gd name="adj1" fmla="val 7210"/>
                    <a:gd name="adj2" fmla="val 0"/>
                  </a:avLst>
                </a:prstGeom>
                <a:solidFill>
                  <a:schemeClr val="accent5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94" name="群組 93"/>
            <p:cNvGrpSpPr/>
            <p:nvPr userDrawn="1"/>
          </p:nvGrpSpPr>
          <p:grpSpPr>
            <a:xfrm>
              <a:off x="2176464" y="1729221"/>
              <a:ext cx="7765821" cy="1231693"/>
              <a:chOff x="1522643" y="1744008"/>
              <a:chExt cx="7765821" cy="1536221"/>
            </a:xfrm>
          </p:grpSpPr>
          <p:sp>
            <p:nvSpPr>
              <p:cNvPr id="95" name="圓角矩形 94"/>
              <p:cNvSpPr/>
              <p:nvPr/>
            </p:nvSpPr>
            <p:spPr>
              <a:xfrm>
                <a:off x="1522643" y="1744008"/>
                <a:ext cx="7765821" cy="1536221"/>
              </a:xfrm>
              <a:prstGeom prst="roundRect">
                <a:avLst>
                  <a:gd name="adj" fmla="val 7041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endParaRPr lang="en-US" altLang="zh-TW" sz="1600" dirty="0">
                  <a:solidFill>
                    <a:schemeClr val="tx1"/>
                  </a:solidFill>
                  <a:latin typeface="Bahnschrift SemiLight SemiConde" panose="020B0502040204020203" pitchFamily="34" charset="0"/>
                </a:endParaRPr>
              </a:p>
            </p:txBody>
          </p:sp>
          <p:grpSp>
            <p:nvGrpSpPr>
              <p:cNvPr id="96" name="群組 95"/>
              <p:cNvGrpSpPr/>
              <p:nvPr/>
            </p:nvGrpSpPr>
            <p:grpSpPr>
              <a:xfrm>
                <a:off x="1612446" y="1829644"/>
                <a:ext cx="7130904" cy="1363231"/>
                <a:chOff x="914402" y="1524878"/>
                <a:chExt cx="7130904" cy="168822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539929" y="2203701"/>
                  <a:ext cx="5505377" cy="9032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Cloud Health Server and HISs owns </a:t>
                  </a:r>
                  <a:r>
                    <a:rPr lang="en-US" altLang="zh-TW" sz="1600" dirty="0" err="1">
                      <a:latin typeface="Bahnschrift SemiLight SemiConde" panose="020B0502040204020203" pitchFamily="34" charset="0"/>
                    </a:rPr>
                    <a:t>rootkey</a:t>
                  </a:r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.</a:t>
                  </a:r>
                </a:p>
                <a:p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KDF (</a:t>
                  </a:r>
                  <a:r>
                    <a:rPr lang="en-US" altLang="zh-TW" sz="1600" dirty="0" err="1">
                      <a:latin typeface="Bahnschrift SemiLight SemiConde" panose="020B0502040204020203" pitchFamily="34" charset="0"/>
                    </a:rPr>
                    <a:t>rootkey</a:t>
                  </a:r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 ⊕ </a:t>
                  </a:r>
                  <a:r>
                    <a:rPr lang="en-US" altLang="zh-TW" sz="1600" dirty="0" err="1">
                      <a:latin typeface="Bahnschrift SemiLight SemiConde" panose="020B0502040204020203" pitchFamily="34" charset="0"/>
                    </a:rPr>
                    <a:t>cardID</a:t>
                  </a:r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 , … </a:t>
                  </a:r>
                  <a:r>
                    <a:rPr lang="en-US" altLang="zh-TW" sz="1600" dirty="0" err="1">
                      <a:latin typeface="Bahnschrift SemiLight SemiConde" panose="020B0502040204020203" pitchFamily="34" charset="0"/>
                    </a:rPr>
                    <a:t>params</a:t>
                  </a:r>
                  <a:r>
                    <a:rPr lang="en-US" altLang="zh-TW" sz="1600" dirty="0">
                      <a:latin typeface="Bahnschrift SemiLight SemiConde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2539929" y="1635883"/>
                  <a:ext cx="2509020" cy="5704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>
                      <a:latin typeface="+mj-lt"/>
                    </a:rPr>
                    <a:t>Key derivation function</a:t>
                  </a:r>
                  <a:endParaRPr lang="zh-TW" altLang="en-US" dirty="0">
                    <a:latin typeface="+mj-lt"/>
                  </a:endParaRPr>
                </a:p>
              </p:txBody>
            </p:sp>
            <p:sp>
              <p:nvSpPr>
                <p:cNvPr id="99" name="圓角化同側角落矩形 98"/>
                <p:cNvSpPr/>
                <p:nvPr/>
              </p:nvSpPr>
              <p:spPr>
                <a:xfrm rot="16200000">
                  <a:off x="721533" y="1717747"/>
                  <a:ext cx="1688226" cy="1302488"/>
                </a:xfrm>
                <a:prstGeom prst="round2SameRect">
                  <a:avLst>
                    <a:gd name="adj1" fmla="val 7210"/>
                    <a:gd name="adj2" fmla="val 0"/>
                  </a:avLst>
                </a:prstGeom>
                <a:solidFill>
                  <a:schemeClr val="accent4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00" name="群組 99"/>
            <p:cNvGrpSpPr/>
            <p:nvPr userDrawn="1"/>
          </p:nvGrpSpPr>
          <p:grpSpPr>
            <a:xfrm>
              <a:off x="2551280" y="3590129"/>
              <a:ext cx="874090" cy="758810"/>
              <a:chOff x="285556" y="3356503"/>
              <a:chExt cx="860868" cy="747332"/>
            </a:xfrm>
          </p:grpSpPr>
          <p:pic>
            <p:nvPicPr>
              <p:cNvPr id="101" name="圖片 10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84943" y="3357116"/>
                <a:ext cx="747332" cy="746106"/>
              </a:xfrm>
              <a:prstGeom prst="rect">
                <a:avLst/>
              </a:prstGeom>
            </p:spPr>
          </p:pic>
          <p:cxnSp>
            <p:nvCxnSpPr>
              <p:cNvPr id="102" name="直線接點 101"/>
              <p:cNvCxnSpPr/>
              <p:nvPr/>
            </p:nvCxnSpPr>
            <p:spPr>
              <a:xfrm flipH="1">
                <a:off x="333082" y="3557054"/>
                <a:ext cx="813342" cy="54194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群組 102"/>
            <p:cNvGrpSpPr/>
            <p:nvPr userDrawn="1"/>
          </p:nvGrpSpPr>
          <p:grpSpPr>
            <a:xfrm>
              <a:off x="2492389" y="1923159"/>
              <a:ext cx="860410" cy="841539"/>
              <a:chOff x="203208" y="1807115"/>
              <a:chExt cx="860410" cy="841539"/>
            </a:xfrm>
          </p:grpSpPr>
          <p:pic>
            <p:nvPicPr>
              <p:cNvPr id="104" name="圖片 103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02679" y="2004040"/>
                <a:ext cx="645143" cy="644085"/>
              </a:xfrm>
              <a:prstGeom prst="rect">
                <a:avLst/>
              </a:prstGeom>
            </p:spPr>
          </p:pic>
          <p:pic>
            <p:nvPicPr>
              <p:cNvPr id="105" name="圖片 10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19004" y="1807644"/>
                <a:ext cx="645143" cy="644085"/>
              </a:xfrm>
              <a:prstGeom prst="rect">
                <a:avLst/>
              </a:prstGeom>
            </p:spPr>
          </p:pic>
        </p:grpSp>
        <p:pic>
          <p:nvPicPr>
            <p:cNvPr id="106" name="圖片 105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5607" y="5260896"/>
              <a:ext cx="780446" cy="778907"/>
            </a:xfrm>
            <a:prstGeom prst="rect">
              <a:avLst/>
            </a:prstGeom>
          </p:spPr>
        </p:pic>
        <p:cxnSp>
          <p:nvCxnSpPr>
            <p:cNvPr id="107" name="直線接點 106"/>
            <p:cNvCxnSpPr/>
            <p:nvPr userDrawn="1"/>
          </p:nvCxnSpPr>
          <p:spPr>
            <a:xfrm flipV="1">
              <a:off x="3637894" y="1803096"/>
              <a:ext cx="0" cy="1085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 userDrawn="1"/>
          </p:nvCxnSpPr>
          <p:spPr>
            <a:xfrm flipV="1">
              <a:off x="3637894" y="3396435"/>
              <a:ext cx="0" cy="10739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 userDrawn="1"/>
          </p:nvCxnSpPr>
          <p:spPr>
            <a:xfrm flipV="1">
              <a:off x="3637894" y="5062344"/>
              <a:ext cx="0" cy="11062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90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7942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BA851-6409-4C9A-81D7-FAED1CF55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0" y="1814096"/>
            <a:ext cx="12159010" cy="23876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Approaches to Scoring Clinical Patient Notes</a:t>
            </a:r>
            <a:br>
              <a:rPr lang="en-US" sz="2800" dirty="0"/>
            </a:br>
            <a:r>
              <a:rPr lang="en-US" sz="2000" dirty="0"/>
              <a:t>AI Lab: Team </a:t>
            </a:r>
            <a:r>
              <a:rPr lang="en-US" sz="2000" dirty="0" err="1"/>
              <a:t>Pyjamas</a:t>
            </a:r>
            <a:endParaRPr lang="zh-TW" altLang="en-US" sz="1400" dirty="0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67091BD7-3823-461B-8558-725672F9DDC9}"/>
              </a:ext>
            </a:extLst>
          </p:cNvPr>
          <p:cNvSpPr txBox="1">
            <a:spLocks/>
          </p:cNvSpPr>
          <p:nvPr/>
        </p:nvSpPr>
        <p:spPr>
          <a:xfrm>
            <a:off x="3699624" y="4201697"/>
            <a:ext cx="4808176" cy="57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90000"/>
              </a:lnSpc>
            </a:pPr>
            <a:r>
              <a:rPr lang="en-US" altLang="zh-TW" sz="1400" dirty="0">
                <a:solidFill>
                  <a:srgbClr val="FFC000"/>
                </a:solidFill>
              </a:rPr>
              <a:t>By : Leonard </a:t>
            </a:r>
            <a:r>
              <a:rPr lang="en-US" altLang="zh-TW" sz="1400" dirty="0" err="1">
                <a:solidFill>
                  <a:srgbClr val="FFC000"/>
                </a:solidFill>
              </a:rPr>
              <a:t>Paál</a:t>
            </a:r>
            <a:r>
              <a:rPr lang="en-US" altLang="zh-TW" sz="1400" dirty="0">
                <a:solidFill>
                  <a:srgbClr val="FFC000"/>
                </a:solidFill>
              </a:rPr>
              <a:t>, Yi-</a:t>
            </a:r>
            <a:r>
              <a:rPr lang="en-US" altLang="zh-TW" sz="1400" dirty="0" err="1">
                <a:solidFill>
                  <a:srgbClr val="FFC000"/>
                </a:solidFill>
              </a:rPr>
              <a:t>Hsuan</a:t>
            </a:r>
            <a:r>
              <a:rPr lang="en-US" altLang="zh-TW" sz="1400" dirty="0">
                <a:solidFill>
                  <a:srgbClr val="FFC000"/>
                </a:solidFill>
              </a:rPr>
              <a:t> Hung, </a:t>
            </a:r>
            <a:r>
              <a:rPr lang="en-US" altLang="zh-TW" sz="1400" dirty="0" err="1">
                <a:solidFill>
                  <a:srgbClr val="FFC000"/>
                </a:solidFill>
              </a:rPr>
              <a:t>Lejana</a:t>
            </a:r>
            <a:r>
              <a:rPr lang="en-US" altLang="zh-TW" sz="1400" dirty="0">
                <a:solidFill>
                  <a:srgbClr val="FFC000"/>
                </a:solidFill>
              </a:rPr>
              <a:t> Dietrich</a:t>
            </a:r>
          </a:p>
        </p:txBody>
      </p:sp>
      <p:sp>
        <p:nvSpPr>
          <p:cNvPr id="3" name="矩形: 圓角 24">
            <a:extLst>
              <a:ext uri="{FF2B5EF4-FFF2-40B4-BE49-F238E27FC236}">
                <a16:creationId xmlns:a16="http://schemas.microsoft.com/office/drawing/2014/main" id="{726EFCCB-F620-3A90-F4BE-1A88D005511D}"/>
              </a:ext>
            </a:extLst>
          </p:cNvPr>
          <p:cNvSpPr/>
          <p:nvPr/>
        </p:nvSpPr>
        <p:spPr>
          <a:xfrm flipV="1">
            <a:off x="4119870" y="4155975"/>
            <a:ext cx="3952260" cy="457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24">
            <a:extLst>
              <a:ext uri="{FF2B5EF4-FFF2-40B4-BE49-F238E27FC236}">
                <a16:creationId xmlns:a16="http://schemas.microsoft.com/office/drawing/2014/main" id="{483B8F65-B195-4401-EEF0-0D032070955F}"/>
              </a:ext>
            </a:extLst>
          </p:cNvPr>
          <p:cNvSpPr/>
          <p:nvPr/>
        </p:nvSpPr>
        <p:spPr>
          <a:xfrm flipV="1">
            <a:off x="4119870" y="4749165"/>
            <a:ext cx="3952260" cy="457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92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4B4D5A-8622-F9A9-9EFB-937D6FFC81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TW" dirty="0"/>
              <a:t>Data -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059E2-D7A6-B20B-8878-CC3A4F076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13A685-9064-31E2-E4BF-D97F3975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E4668-AAE7-5922-B6E9-C4A40C1CCD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TW" dirty="0"/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2A88D-15A1-12FB-9F13-B9E59503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07" y="2134838"/>
            <a:ext cx="16256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616DE-8E23-2C53-3807-C4B60D14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98" y="2213917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BFBBD3-2E94-329C-CE7C-24039246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590" y="2213917"/>
            <a:ext cx="16256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E4467A-66EE-A409-2DF9-D9BDE8F8A28E}"/>
              </a:ext>
            </a:extLst>
          </p:cNvPr>
          <p:cNvSpPr txBox="1"/>
          <p:nvPr/>
        </p:nvSpPr>
        <p:spPr>
          <a:xfrm>
            <a:off x="1649010" y="3957507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TW" dirty="0"/>
              <a:t>est.csv </a:t>
            </a:r>
          </a:p>
          <a:p>
            <a:pPr algn="ctr"/>
            <a:r>
              <a:rPr lang="en-TW" dirty="0"/>
              <a:t>Train.csv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6590B-6693-F9F2-20C1-461987A2B482}"/>
              </a:ext>
            </a:extLst>
          </p:cNvPr>
          <p:cNvSpPr txBox="1"/>
          <p:nvPr/>
        </p:nvSpPr>
        <p:spPr>
          <a:xfrm>
            <a:off x="5206592" y="4085102"/>
            <a:ext cx="197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patient_notes.csv</a:t>
            </a:r>
            <a:endParaRPr lang="en-TW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5CD61-8063-1F4C-893B-5962FA12B30A}"/>
              </a:ext>
            </a:extLst>
          </p:cNvPr>
          <p:cNvSpPr txBox="1"/>
          <p:nvPr/>
        </p:nvSpPr>
        <p:spPr>
          <a:xfrm>
            <a:off x="9434269" y="4036586"/>
            <a:ext cx="145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features.csv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73067-B7E2-8911-9CE0-00A67E214CB0}"/>
              </a:ext>
            </a:extLst>
          </p:cNvPr>
          <p:cNvSpPr txBox="1"/>
          <p:nvPr/>
        </p:nvSpPr>
        <p:spPr>
          <a:xfrm>
            <a:off x="9348590" y="1705790"/>
            <a:ext cx="135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143 features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52742-A8B5-621A-CD2B-71100916971B}"/>
              </a:ext>
            </a:extLst>
          </p:cNvPr>
          <p:cNvSpPr txBox="1"/>
          <p:nvPr/>
        </p:nvSpPr>
        <p:spPr>
          <a:xfrm>
            <a:off x="5378998" y="1633244"/>
            <a:ext cx="13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b="0" i="0" dirty="0">
                <a:solidFill>
                  <a:srgbClr val="FF0000"/>
                </a:solidFill>
                <a:effectLst/>
                <a:latin typeface="-apple-system"/>
              </a:rPr>
              <a:t>42146 notes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F0778-9D30-2E1A-F507-38FDCC0DD47B}"/>
              </a:ext>
            </a:extLst>
          </p:cNvPr>
          <p:cNvSpPr txBox="1"/>
          <p:nvPr/>
        </p:nvSpPr>
        <p:spPr>
          <a:xfrm>
            <a:off x="790332" y="1617951"/>
            <a:ext cx="282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0" i="0" dirty="0">
                <a:solidFill>
                  <a:srgbClr val="FF0000"/>
                </a:solidFill>
                <a:effectLst/>
                <a:latin typeface="-apple-system"/>
              </a:rPr>
              <a:t>Train:14300; </a:t>
            </a:r>
            <a:r>
              <a:rPr lang="en-TW" dirty="0">
                <a:solidFill>
                  <a:srgbClr val="FF0000"/>
                </a:solidFill>
                <a:latin typeface="-apple-system"/>
              </a:rPr>
              <a:t>Test: 5</a:t>
            </a:r>
            <a:r>
              <a:rPr lang="en-TW" b="0" i="0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EBC5070-63BC-027C-16D8-A216634523BD}"/>
              </a:ext>
            </a:extLst>
          </p:cNvPr>
          <p:cNvSpPr/>
          <p:nvPr/>
        </p:nvSpPr>
        <p:spPr>
          <a:xfrm>
            <a:off x="933772" y="4935026"/>
            <a:ext cx="2536868" cy="64633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Training and Testing </a:t>
            </a:r>
          </a:p>
          <a:p>
            <a:pPr algn="ctr"/>
            <a:r>
              <a:rPr lang="en-US" sz="1600" dirty="0"/>
              <a:t>Dataset</a:t>
            </a:r>
            <a:endParaRPr lang="en-TW" sz="16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89C6F3-085B-7D86-86F8-CA49CC8CE700}"/>
              </a:ext>
            </a:extLst>
          </p:cNvPr>
          <p:cNvSpPr/>
          <p:nvPr/>
        </p:nvSpPr>
        <p:spPr>
          <a:xfrm>
            <a:off x="4355083" y="4920089"/>
            <a:ext cx="3984679" cy="64633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effectLst/>
                <a:latin typeface="Helvetica Neue" panose="02000503000000020004" pitchFamily="2" charset="0"/>
              </a:rPr>
              <a:t>Detail information during encounters </a:t>
            </a:r>
          </a:p>
          <a:p>
            <a:pPr algn="ctr"/>
            <a:r>
              <a:rPr lang="en-US" sz="1600" dirty="0">
                <a:effectLst/>
                <a:latin typeface="Helvetica Neue" panose="02000503000000020004" pitchFamily="2" charset="0"/>
              </a:rPr>
              <a:t>(during exam and interview)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A10DEB7-7731-A4BE-28A3-667FE7612AC3}"/>
              </a:ext>
            </a:extLst>
          </p:cNvPr>
          <p:cNvSpPr/>
          <p:nvPr/>
        </p:nvSpPr>
        <p:spPr>
          <a:xfrm>
            <a:off x="9053737" y="4935026"/>
            <a:ext cx="2215305" cy="64633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" panose="02000503000000020004" pitchFamily="2" charset="0"/>
              </a:rPr>
              <a:t>Rubric of features</a:t>
            </a:r>
          </a:p>
        </p:txBody>
      </p:sp>
      <p:sp>
        <p:nvSpPr>
          <p:cNvPr id="21" name="副標題 2">
            <a:extLst>
              <a:ext uri="{FF2B5EF4-FFF2-40B4-BE49-F238E27FC236}">
                <a16:creationId xmlns:a16="http://schemas.microsoft.com/office/drawing/2014/main" id="{B745ABAD-4851-78DF-67F7-1F478C711C93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293672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CB9E741-1B13-1BEA-5538-899F9783B23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31792588"/>
              </p:ext>
            </p:extLst>
          </p:nvPr>
        </p:nvGraphicFramePr>
        <p:xfrm>
          <a:off x="395899" y="1620079"/>
          <a:ext cx="11796101" cy="4365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935">
                  <a:extLst>
                    <a:ext uri="{9D8B030D-6E8A-4147-A177-3AD203B41FA5}">
                      <a16:colId xmlns:a16="http://schemas.microsoft.com/office/drawing/2014/main" val="3560301694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3870981184"/>
                    </a:ext>
                  </a:extLst>
                </a:gridCol>
                <a:gridCol w="1063486">
                  <a:extLst>
                    <a:ext uri="{9D8B030D-6E8A-4147-A177-3AD203B41FA5}">
                      <a16:colId xmlns:a16="http://schemas.microsoft.com/office/drawing/2014/main" val="2715723474"/>
                    </a:ext>
                  </a:extLst>
                </a:gridCol>
                <a:gridCol w="1544058">
                  <a:extLst>
                    <a:ext uri="{9D8B030D-6E8A-4147-A177-3AD203B41FA5}">
                      <a16:colId xmlns:a16="http://schemas.microsoft.com/office/drawing/2014/main" val="581507790"/>
                    </a:ext>
                  </a:extLst>
                </a:gridCol>
                <a:gridCol w="5872370">
                  <a:extLst>
                    <a:ext uri="{9D8B030D-6E8A-4147-A177-3AD203B41FA5}">
                      <a16:colId xmlns:a16="http://schemas.microsoft.com/office/drawing/2014/main" val="2461983132"/>
                    </a:ext>
                  </a:extLst>
                </a:gridCol>
              </a:tblGrid>
              <a:tr h="720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</a:t>
                      </a:r>
                      <a:r>
                        <a:rPr lang="en-TW" sz="1600" dirty="0"/>
                        <a:t>eature_text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</a:t>
                      </a:r>
                      <a:r>
                        <a:rPr lang="en-TW" sz="1600" dirty="0"/>
                        <a:t>nnotation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  <a:r>
                        <a:rPr lang="en-TW" sz="1600" dirty="0"/>
                        <a:t>n_num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</a:t>
                      </a:r>
                      <a:r>
                        <a:rPr lang="en-TW" sz="1600" dirty="0"/>
                        <a:t>n_history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640"/>
                  </a:ext>
                </a:extLst>
              </a:tr>
              <a:tr h="13378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Lightheaded</a:t>
                      </a:r>
                      <a:endParaRPr lang="en-TW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['felt as if he were going to pass out']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['222 258']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HPI: 17yo M presents …but this time had chest pressure and 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felt as if he were going to pass out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(did not lose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conciousness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… headache, fatigue, changes in sleep,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2492"/>
                  </a:ext>
                </a:extLst>
              </a:tr>
              <a:tr h="72040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Lightheaded</a:t>
                      </a:r>
                      <a:endParaRPr lang="en-TW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['light headedness']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['552 568']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00046</a:t>
                      </a:r>
                      <a:endParaRPr lang="en-TW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Cleveland is a 17yo M who was consented by parents to be alone today and provide information. …ROS is negative except for 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 headedness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SOB.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66239"/>
                  </a:ext>
                </a:extLst>
              </a:tr>
              <a:tr h="10291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heart-pounding-OR-heart-racing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['palpitations', 'heart beating/pounding']</a:t>
                      </a:r>
                      <a:endParaRPr lang="en-TW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['26 38', '96 118']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00016</a:t>
                      </a:r>
                      <a:endParaRPr lang="en-TW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HPI: 17yo M presents with palpitations…</a:t>
                      </a:r>
                      <a:r>
                        <a:rPr lang="en-US" sz="16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palpitations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 reports 3-4 months of intermittent episodes of ""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beating/pounding out of my chest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.""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7034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627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059E2-D7A6-B20B-8878-CC3A4F076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5B0D533A-F0C1-D5F3-BFF7-2EEA31D0FBA7}"/>
              </a:ext>
            </a:extLst>
          </p:cNvPr>
          <p:cNvSpPr txBox="1">
            <a:spLocks/>
          </p:cNvSpPr>
          <p:nvPr/>
        </p:nvSpPr>
        <p:spPr>
          <a:xfrm>
            <a:off x="764932" y="750245"/>
            <a:ext cx="5165968" cy="354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TW" altLang="en-US" sz="200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dirty="0"/>
              <a:t>Data - Structure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9CFFFDDC-1CB5-302B-9C16-A7EEE20C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Problem Statement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34D2C17-E10F-B46A-6B80-E90ADD9ADB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2</a:t>
            </a:r>
          </a:p>
        </p:txBody>
      </p:sp>
      <p:sp>
        <p:nvSpPr>
          <p:cNvPr id="21" name="副標題 2">
            <a:extLst>
              <a:ext uri="{FF2B5EF4-FFF2-40B4-BE49-F238E27FC236}">
                <a16:creationId xmlns:a16="http://schemas.microsoft.com/office/drawing/2014/main" id="{2E3FED13-A0DE-114A-C6B8-55043DD263D5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41424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CBA61E-4DB0-0345-4940-D9277F6E5DF2}"/>
              </a:ext>
            </a:extLst>
          </p:cNvPr>
          <p:cNvSpPr/>
          <p:nvPr/>
        </p:nvSpPr>
        <p:spPr>
          <a:xfrm>
            <a:off x="395899" y="2345635"/>
            <a:ext cx="1393144" cy="36398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AD3FC8-17B3-B376-0C68-D22E286DFE01}"/>
              </a:ext>
            </a:extLst>
          </p:cNvPr>
          <p:cNvSpPr/>
          <p:nvPr/>
        </p:nvSpPr>
        <p:spPr>
          <a:xfrm>
            <a:off x="6351104" y="2345634"/>
            <a:ext cx="5830956" cy="36398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87FB4-BB3B-1725-0949-AC2CD82CE945}"/>
              </a:ext>
            </a:extLst>
          </p:cNvPr>
          <p:cNvSpPr/>
          <p:nvPr/>
        </p:nvSpPr>
        <p:spPr>
          <a:xfrm>
            <a:off x="1789044" y="2345634"/>
            <a:ext cx="2981740" cy="36398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CB9E741-1B13-1BEA-5538-899F9783B23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0654955"/>
              </p:ext>
            </p:extLst>
          </p:nvPr>
        </p:nvGraphicFramePr>
        <p:xfrm>
          <a:off x="395899" y="1620079"/>
          <a:ext cx="11796101" cy="4365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935">
                  <a:extLst>
                    <a:ext uri="{9D8B030D-6E8A-4147-A177-3AD203B41FA5}">
                      <a16:colId xmlns:a16="http://schemas.microsoft.com/office/drawing/2014/main" val="3560301694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3870981184"/>
                    </a:ext>
                  </a:extLst>
                </a:gridCol>
                <a:gridCol w="1063486">
                  <a:extLst>
                    <a:ext uri="{9D8B030D-6E8A-4147-A177-3AD203B41FA5}">
                      <a16:colId xmlns:a16="http://schemas.microsoft.com/office/drawing/2014/main" val="2715723474"/>
                    </a:ext>
                  </a:extLst>
                </a:gridCol>
                <a:gridCol w="1544058">
                  <a:extLst>
                    <a:ext uri="{9D8B030D-6E8A-4147-A177-3AD203B41FA5}">
                      <a16:colId xmlns:a16="http://schemas.microsoft.com/office/drawing/2014/main" val="581507790"/>
                    </a:ext>
                  </a:extLst>
                </a:gridCol>
                <a:gridCol w="5872370">
                  <a:extLst>
                    <a:ext uri="{9D8B030D-6E8A-4147-A177-3AD203B41FA5}">
                      <a16:colId xmlns:a16="http://schemas.microsoft.com/office/drawing/2014/main" val="2461983132"/>
                    </a:ext>
                  </a:extLst>
                </a:gridCol>
              </a:tblGrid>
              <a:tr h="720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</a:t>
                      </a:r>
                      <a:r>
                        <a:rPr lang="en-TW" sz="1600" dirty="0"/>
                        <a:t>eature_text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</a:t>
                      </a:r>
                      <a:r>
                        <a:rPr lang="en-TW" sz="1600" dirty="0"/>
                        <a:t>nnotation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  <a:r>
                        <a:rPr lang="en-TW" sz="1600" dirty="0"/>
                        <a:t>n_num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</a:t>
                      </a:r>
                      <a:r>
                        <a:rPr lang="en-TW" sz="1600" dirty="0"/>
                        <a:t>n_history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640"/>
                  </a:ext>
                </a:extLst>
              </a:tr>
              <a:tr h="13378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Lightheaded</a:t>
                      </a:r>
                      <a:endParaRPr lang="en-TW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['felt as if he were going to pass out']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['222 258']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HPI: 17yo M presents …but this time had chest pressure and 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felt as if he were going to pass out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(did not lose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conciousness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… headache, fatigue, changes in sleep,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362492"/>
                  </a:ext>
                </a:extLst>
              </a:tr>
              <a:tr h="72040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Lightheaded</a:t>
                      </a:r>
                      <a:endParaRPr lang="en-TW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['light headedness']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['552 568']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00046</a:t>
                      </a:r>
                      <a:endParaRPr lang="en-TW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Cleveland is a 17yo M who was consented by parents to be alone today and provide information. …ROS is negative except for 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 headedness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SOB.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866239"/>
                  </a:ext>
                </a:extLst>
              </a:tr>
              <a:tr h="10291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heart-pounding-OR-heart-racing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['palpitations', 'heart beating/pounding']</a:t>
                      </a:r>
                      <a:endParaRPr lang="en-TW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['26 38', '96 118']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00016</a:t>
                      </a:r>
                      <a:endParaRPr lang="en-TW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HPI: 17yo M presents with palpitations…</a:t>
                      </a:r>
                      <a:r>
                        <a:rPr lang="en-US" sz="16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palpitations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 reports 3-4 months of intermittent episodes of ""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beating/pounding out of my chest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.""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07034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6275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059E2-D7A6-B20B-8878-CC3A4F076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12</a:t>
            </a:fld>
            <a:endParaRPr lang="zh-TW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8E54D8-9988-06D8-4C7B-BA7E016F5D01}"/>
              </a:ext>
            </a:extLst>
          </p:cNvPr>
          <p:cNvGrpSpPr/>
          <p:nvPr/>
        </p:nvGrpSpPr>
        <p:grpSpPr>
          <a:xfrm>
            <a:off x="9073621" y="1019116"/>
            <a:ext cx="1207114" cy="369332"/>
            <a:chOff x="7558511" y="1011216"/>
            <a:chExt cx="1207114" cy="36933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080CD-7405-08ED-6C41-6A8B8C42F289}"/>
                </a:ext>
              </a:extLst>
            </p:cNvPr>
            <p:cNvSpPr/>
            <p:nvPr/>
          </p:nvSpPr>
          <p:spPr>
            <a:xfrm>
              <a:off x="7558511" y="1057069"/>
              <a:ext cx="268754" cy="26875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3D50D9-6F07-1B99-2426-5BFE4784FC1F}"/>
                </a:ext>
              </a:extLst>
            </p:cNvPr>
            <p:cNvSpPr txBox="1"/>
            <p:nvPr/>
          </p:nvSpPr>
          <p:spPr>
            <a:xfrm>
              <a:off x="7841974" y="1011216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chemeClr val="accent5">
                      <a:lumMod val="75000"/>
                    </a:schemeClr>
                  </a:solidFill>
                </a:rPr>
                <a:t>Predict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08C8CD-870F-E65F-945B-323B5C148F4C}"/>
              </a:ext>
            </a:extLst>
          </p:cNvPr>
          <p:cNvGrpSpPr/>
          <p:nvPr/>
        </p:nvGrpSpPr>
        <p:grpSpPr>
          <a:xfrm>
            <a:off x="10415112" y="1019116"/>
            <a:ext cx="974396" cy="369332"/>
            <a:chOff x="9729312" y="1019116"/>
            <a:chExt cx="974396" cy="36933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A981C69-D16B-2281-6931-02BAC19147CC}"/>
                </a:ext>
              </a:extLst>
            </p:cNvPr>
            <p:cNvSpPr/>
            <p:nvPr/>
          </p:nvSpPr>
          <p:spPr>
            <a:xfrm>
              <a:off x="9729312" y="1056872"/>
              <a:ext cx="268754" cy="26875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00A5B3-5F8E-7D2E-2954-B3E63196903D}"/>
                </a:ext>
              </a:extLst>
            </p:cNvPr>
            <p:cNvSpPr txBox="1"/>
            <p:nvPr/>
          </p:nvSpPr>
          <p:spPr>
            <a:xfrm>
              <a:off x="9998066" y="1019116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chemeClr val="accent4">
                      <a:lumMod val="75000"/>
                    </a:schemeClr>
                  </a:solidFill>
                </a:rPr>
                <a:t>Input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824E0D-C2E6-303C-38A5-1817DE7CB892}"/>
              </a:ext>
            </a:extLst>
          </p:cNvPr>
          <p:cNvGrpSpPr/>
          <p:nvPr/>
        </p:nvGrpSpPr>
        <p:grpSpPr>
          <a:xfrm>
            <a:off x="3116968" y="-994691"/>
            <a:ext cx="6091030" cy="773009"/>
            <a:chOff x="5383034" y="4208382"/>
            <a:chExt cx="6091030" cy="77300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B865124-B343-E7E0-56B9-BD69DB4F9EF9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A8651F-5352-0932-7720-9E91AE4476C7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DBB9A3-CA0C-64C1-8CB5-B8A15D49C17F}"/>
                </a:ext>
              </a:extLst>
            </p:cNvPr>
            <p:cNvSpPr txBox="1"/>
            <p:nvPr/>
          </p:nvSpPr>
          <p:spPr>
            <a:xfrm>
              <a:off x="5742315" y="4343409"/>
              <a:ext cx="5322659" cy="46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</a:rPr>
                <a:t>Need to update both location and annotation </a:t>
              </a:r>
            </a:p>
          </p:txBody>
        </p:sp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BEAF3D49-5C0E-63B7-E8D7-0F1EAAA8CD6B}"/>
              </a:ext>
            </a:extLst>
          </p:cNvPr>
          <p:cNvSpPr txBox="1">
            <a:spLocks/>
          </p:cNvSpPr>
          <p:nvPr/>
        </p:nvSpPr>
        <p:spPr>
          <a:xfrm>
            <a:off x="764932" y="750245"/>
            <a:ext cx="5165968" cy="354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TW" altLang="en-US" sz="200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dirty="0"/>
              <a:t>Data - Structure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9BBE088B-B0A4-C38D-C195-93E385CE1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Problem Statement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668C9E8A-38EB-E4C6-2A44-5C18D1CC9E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2</a:t>
            </a:r>
          </a:p>
        </p:txBody>
      </p:sp>
      <p:sp>
        <p:nvSpPr>
          <p:cNvPr id="25" name="副標題 2">
            <a:extLst>
              <a:ext uri="{FF2B5EF4-FFF2-40B4-BE49-F238E27FC236}">
                <a16:creationId xmlns:a16="http://schemas.microsoft.com/office/drawing/2014/main" id="{021823A9-1452-401D-021F-5B45F67050DE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3CAC6-1CD7-9F49-E874-381F870C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98" y="-2524631"/>
            <a:ext cx="1625600" cy="1625600"/>
          </a:xfrm>
          <a:prstGeom prst="rect">
            <a:avLst/>
          </a:prstGeom>
        </p:spPr>
      </p:pic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3703377-8A93-EB21-DEF6-D052D3C29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51026"/>
              </p:ext>
            </p:extLst>
          </p:nvPr>
        </p:nvGraphicFramePr>
        <p:xfrm>
          <a:off x="2329091" y="-2670340"/>
          <a:ext cx="8714961" cy="2475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252">
                  <a:extLst>
                    <a:ext uri="{9D8B030D-6E8A-4147-A177-3AD203B41FA5}">
                      <a16:colId xmlns:a16="http://schemas.microsoft.com/office/drawing/2014/main" val="3870981184"/>
                    </a:ext>
                  </a:extLst>
                </a:gridCol>
                <a:gridCol w="924339">
                  <a:extLst>
                    <a:ext uri="{9D8B030D-6E8A-4147-A177-3AD203B41FA5}">
                      <a16:colId xmlns:a16="http://schemas.microsoft.com/office/drawing/2014/main" val="2715723474"/>
                    </a:ext>
                  </a:extLst>
                </a:gridCol>
                <a:gridCol w="5872370">
                  <a:extLst>
                    <a:ext uri="{9D8B030D-6E8A-4147-A177-3AD203B41FA5}">
                      <a16:colId xmlns:a16="http://schemas.microsoft.com/office/drawing/2014/main" val="2461983132"/>
                    </a:ext>
                  </a:extLst>
                </a:gridCol>
              </a:tblGrid>
              <a:tr h="7204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r>
                        <a:rPr lang="en-TW" sz="1400" dirty="0"/>
                        <a:t>nnotation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</a:t>
                      </a:r>
                      <a:r>
                        <a:rPr lang="en-TW" sz="1400" dirty="0"/>
                        <a:t>n_history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640"/>
                  </a:ext>
                </a:extLst>
              </a:tr>
              <a:tr h="13378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b="0" i="0" u="none" strike="noStrike" kern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ather</a:t>
                      </a:r>
                      <a:r>
                        <a:rPr lang="en-US" sz="18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heart attack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TW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'222 258</a:t>
                      </a:r>
                      <a:r>
                        <a:rPr lang="en-TW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FHx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mother thyroid disease,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ather heart attack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the age of 52,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2492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62750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CDD2C4-9CD9-79D7-5B75-0A9E26CEF4EB}"/>
              </a:ext>
            </a:extLst>
          </p:cNvPr>
          <p:cNvSpPr/>
          <p:nvPr/>
        </p:nvSpPr>
        <p:spPr>
          <a:xfrm>
            <a:off x="4502292" y="-757141"/>
            <a:ext cx="467756" cy="369332"/>
          </a:xfrm>
          <a:prstGeom prst="roundRect">
            <a:avLst>
              <a:gd name="adj" fmla="val 25933"/>
            </a:avLst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>
                <a:noFill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13793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7A498-75B2-1D6B-D93C-87A5720E2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3" y="2721861"/>
            <a:ext cx="1625600" cy="162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B14C6-DF47-9D6C-5566-6C9038C1DD86}"/>
              </a:ext>
            </a:extLst>
          </p:cNvPr>
          <p:cNvSpPr txBox="1"/>
          <p:nvPr/>
        </p:nvSpPr>
        <p:spPr>
          <a:xfrm>
            <a:off x="468617" y="4593046"/>
            <a:ext cx="197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patient_notes.csv</a:t>
            </a:r>
            <a:endParaRPr lang="en-TW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478E8977-AE63-83A6-9C69-8D8685A138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9220680"/>
              </p:ext>
            </p:extLst>
          </p:nvPr>
        </p:nvGraphicFramePr>
        <p:xfrm>
          <a:off x="2836016" y="2576152"/>
          <a:ext cx="8714961" cy="2475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252">
                  <a:extLst>
                    <a:ext uri="{9D8B030D-6E8A-4147-A177-3AD203B41FA5}">
                      <a16:colId xmlns:a16="http://schemas.microsoft.com/office/drawing/2014/main" val="3870981184"/>
                    </a:ext>
                  </a:extLst>
                </a:gridCol>
                <a:gridCol w="924339">
                  <a:extLst>
                    <a:ext uri="{9D8B030D-6E8A-4147-A177-3AD203B41FA5}">
                      <a16:colId xmlns:a16="http://schemas.microsoft.com/office/drawing/2014/main" val="2715723474"/>
                    </a:ext>
                  </a:extLst>
                </a:gridCol>
                <a:gridCol w="5872370">
                  <a:extLst>
                    <a:ext uri="{9D8B030D-6E8A-4147-A177-3AD203B41FA5}">
                      <a16:colId xmlns:a16="http://schemas.microsoft.com/office/drawing/2014/main" val="2461983132"/>
                    </a:ext>
                  </a:extLst>
                </a:gridCol>
              </a:tblGrid>
              <a:tr h="7204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r>
                        <a:rPr lang="en-TW" sz="1400" dirty="0"/>
                        <a:t>nnotation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</a:t>
                      </a:r>
                      <a:r>
                        <a:rPr lang="en-TW" sz="1400" dirty="0"/>
                        <a:t>n_history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640"/>
                  </a:ext>
                </a:extLst>
              </a:tr>
              <a:tr h="13378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800" b="0" i="0" u="none" strike="noStrike" kern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ather</a:t>
                      </a:r>
                      <a:r>
                        <a:rPr lang="en-US" sz="18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heart attack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TW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'222 258</a:t>
                      </a:r>
                      <a:r>
                        <a:rPr lang="en-TW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FHx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mother thyroid disease,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ather heart attack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the age of 52,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2492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6275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444860E-54DB-3549-4FF9-9916D56E27B1}"/>
              </a:ext>
            </a:extLst>
          </p:cNvPr>
          <p:cNvGrpSpPr/>
          <p:nvPr/>
        </p:nvGrpSpPr>
        <p:grpSpPr>
          <a:xfrm>
            <a:off x="4307647" y="1454021"/>
            <a:ext cx="6091030" cy="773009"/>
            <a:chOff x="5383034" y="4208382"/>
            <a:chExt cx="6091030" cy="77300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D68DEBA-3F22-F6CD-FA7B-A81C5E9369A5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1AF420-C0BA-4313-9D0A-824C5367A1F8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2F22A-CF6A-82DC-3C64-D271FFC58139}"/>
                </a:ext>
              </a:extLst>
            </p:cNvPr>
            <p:cNvSpPr txBox="1"/>
            <p:nvPr/>
          </p:nvSpPr>
          <p:spPr>
            <a:xfrm>
              <a:off x="5742315" y="4343409"/>
              <a:ext cx="5322659" cy="46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</a:rPr>
                <a:t>Need to update both location and annotation 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A8FEAB-A22A-8856-038D-1B92D4EE94DD}"/>
              </a:ext>
            </a:extLst>
          </p:cNvPr>
          <p:cNvSpPr/>
          <p:nvPr/>
        </p:nvSpPr>
        <p:spPr>
          <a:xfrm>
            <a:off x="5009217" y="4489351"/>
            <a:ext cx="467756" cy="369332"/>
          </a:xfrm>
          <a:prstGeom prst="roundRect">
            <a:avLst>
              <a:gd name="adj" fmla="val 25933"/>
            </a:avLst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>
                <a:noFill/>
              </a:rPr>
              <a:t>-1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EDDDB1D6-D44E-8704-8CFC-70554B7C4A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Data – Typo data 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514332D6-A84F-60C4-8B19-648FC746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Problem Statement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302B32A8-4AB9-91FA-6481-5F3F637CCE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2</a:t>
            </a:r>
          </a:p>
        </p:txBody>
      </p:sp>
      <p:sp>
        <p:nvSpPr>
          <p:cNvPr id="25" name="副標題 2">
            <a:extLst>
              <a:ext uri="{FF2B5EF4-FFF2-40B4-BE49-F238E27FC236}">
                <a16:creationId xmlns:a16="http://schemas.microsoft.com/office/drawing/2014/main" id="{C11BCD35-D645-F5C0-3860-83E65DFF6BB9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01821E3F-8933-BF7B-D629-92231E2849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345269"/>
              </p:ext>
            </p:extLst>
          </p:nvPr>
        </p:nvGraphicFramePr>
        <p:xfrm>
          <a:off x="468617" y="7225725"/>
          <a:ext cx="11796101" cy="4365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935">
                  <a:extLst>
                    <a:ext uri="{9D8B030D-6E8A-4147-A177-3AD203B41FA5}">
                      <a16:colId xmlns:a16="http://schemas.microsoft.com/office/drawing/2014/main" val="3560301694"/>
                    </a:ext>
                  </a:extLst>
                </a:gridCol>
                <a:gridCol w="1918252">
                  <a:extLst>
                    <a:ext uri="{9D8B030D-6E8A-4147-A177-3AD203B41FA5}">
                      <a16:colId xmlns:a16="http://schemas.microsoft.com/office/drawing/2014/main" val="3870981184"/>
                    </a:ext>
                  </a:extLst>
                </a:gridCol>
                <a:gridCol w="1063486">
                  <a:extLst>
                    <a:ext uri="{9D8B030D-6E8A-4147-A177-3AD203B41FA5}">
                      <a16:colId xmlns:a16="http://schemas.microsoft.com/office/drawing/2014/main" val="2715723474"/>
                    </a:ext>
                  </a:extLst>
                </a:gridCol>
                <a:gridCol w="1544058">
                  <a:extLst>
                    <a:ext uri="{9D8B030D-6E8A-4147-A177-3AD203B41FA5}">
                      <a16:colId xmlns:a16="http://schemas.microsoft.com/office/drawing/2014/main" val="581507790"/>
                    </a:ext>
                  </a:extLst>
                </a:gridCol>
                <a:gridCol w="5872370">
                  <a:extLst>
                    <a:ext uri="{9D8B030D-6E8A-4147-A177-3AD203B41FA5}">
                      <a16:colId xmlns:a16="http://schemas.microsoft.com/office/drawing/2014/main" val="2461983132"/>
                    </a:ext>
                  </a:extLst>
                </a:gridCol>
              </a:tblGrid>
              <a:tr h="7204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</a:t>
                      </a:r>
                      <a:r>
                        <a:rPr lang="en-TW" sz="1600" dirty="0"/>
                        <a:t>eature_text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</a:t>
                      </a:r>
                      <a:r>
                        <a:rPr lang="en-TW" sz="1600" dirty="0"/>
                        <a:t>nnotation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</a:t>
                      </a:r>
                      <a:r>
                        <a:rPr lang="en-TW" sz="1600" dirty="0"/>
                        <a:t>n_num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</a:t>
                      </a:r>
                      <a:r>
                        <a:rPr lang="en-TW" sz="1600" dirty="0"/>
                        <a:t>n_history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640"/>
                  </a:ext>
                </a:extLst>
              </a:tr>
              <a:tr h="133789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Lightheaded</a:t>
                      </a:r>
                      <a:endParaRPr lang="en-TW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['felt as if he were going to pass out']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['222 258']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HPI: 17yo M presents …but this time had chest pressure and 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felt as if he were going to pass out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(did not lose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conciousness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… headache, fatigue, changes in sleep,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362492"/>
                  </a:ext>
                </a:extLst>
              </a:tr>
              <a:tr h="72040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Lightheaded</a:t>
                      </a:r>
                      <a:endParaRPr lang="en-TW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['light headedness']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['552 568']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00046</a:t>
                      </a:r>
                      <a:endParaRPr lang="en-TW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Cleveland is a 17yo M who was consented by parents to be alone today and provide information. …ROS is negative except for 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 headedness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SOB.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866239"/>
                  </a:ext>
                </a:extLst>
              </a:tr>
              <a:tr h="10291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heart-pounding-OR-heart-racing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['palpitations', 'heart beating/pounding']</a:t>
                      </a:r>
                      <a:endParaRPr lang="en-TW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['26 38', '96 118']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00016</a:t>
                      </a:r>
                      <a:endParaRPr lang="en-TW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HPI: 17yo M presents with palpitations…</a:t>
                      </a:r>
                      <a:r>
                        <a:rPr lang="en-US" sz="16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palpitations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 reports 3-4 months of intermittent episodes of ""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beating/pounding out of my chest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.""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07034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62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18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7A498-75B2-1D6B-D93C-87A5720E2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3" y="2721861"/>
            <a:ext cx="1625600" cy="162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B14C6-DF47-9D6C-5566-6C9038C1DD86}"/>
              </a:ext>
            </a:extLst>
          </p:cNvPr>
          <p:cNvSpPr txBox="1"/>
          <p:nvPr/>
        </p:nvSpPr>
        <p:spPr>
          <a:xfrm>
            <a:off x="468617" y="4593046"/>
            <a:ext cx="197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patient_notes.csv</a:t>
            </a:r>
            <a:endParaRPr lang="en-TW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478E8977-AE63-83A6-9C69-8D8685A138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2810673"/>
              </p:ext>
            </p:extLst>
          </p:nvPr>
        </p:nvGraphicFramePr>
        <p:xfrm>
          <a:off x="2836016" y="2576152"/>
          <a:ext cx="8714961" cy="2475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252">
                  <a:extLst>
                    <a:ext uri="{9D8B030D-6E8A-4147-A177-3AD203B41FA5}">
                      <a16:colId xmlns:a16="http://schemas.microsoft.com/office/drawing/2014/main" val="3870981184"/>
                    </a:ext>
                  </a:extLst>
                </a:gridCol>
                <a:gridCol w="924339">
                  <a:extLst>
                    <a:ext uri="{9D8B030D-6E8A-4147-A177-3AD203B41FA5}">
                      <a16:colId xmlns:a16="http://schemas.microsoft.com/office/drawing/2014/main" val="2715723474"/>
                    </a:ext>
                  </a:extLst>
                </a:gridCol>
                <a:gridCol w="5872370">
                  <a:extLst>
                    <a:ext uri="{9D8B030D-6E8A-4147-A177-3AD203B41FA5}">
                      <a16:colId xmlns:a16="http://schemas.microsoft.com/office/drawing/2014/main" val="2461983132"/>
                    </a:ext>
                  </a:extLst>
                </a:gridCol>
              </a:tblGrid>
              <a:tr h="7204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r>
                        <a:rPr lang="en-TW" sz="1400" dirty="0"/>
                        <a:t>nnotation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400" dirty="0"/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</a:t>
                      </a:r>
                      <a:r>
                        <a:rPr lang="en-TW" sz="1400" dirty="0"/>
                        <a:t>n_history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8640"/>
                  </a:ext>
                </a:extLst>
              </a:tr>
              <a:tr h="13378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[‘</a:t>
                      </a:r>
                      <a:r>
                        <a:rPr lang="en-US" sz="1800" b="0" i="0" u="none" strike="noStrike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father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attack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[‘</a:t>
                      </a:r>
                      <a:r>
                        <a:rPr lang="en-TW" sz="1600" b="0" i="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</a:t>
                      </a:r>
                      <a:r>
                        <a:rPr lang="en-TW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TW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258</a:t>
                      </a:r>
                      <a:r>
                        <a:rPr lang="en-TW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FHx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mother thyroid disease, </a:t>
                      </a:r>
                      <a:r>
                        <a:rPr lang="en-US" sz="1600" b="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father</a:t>
                      </a:r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heart attack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the age of 52,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2492"/>
                  </a:ext>
                </a:extLst>
              </a:tr>
              <a:tr h="417378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262750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869ACB-1A03-53D4-34BA-3EB54279F99D}"/>
              </a:ext>
            </a:extLst>
          </p:cNvPr>
          <p:cNvSpPr/>
          <p:nvPr/>
        </p:nvSpPr>
        <p:spPr>
          <a:xfrm>
            <a:off x="4999790" y="4223714"/>
            <a:ext cx="467756" cy="369332"/>
          </a:xfrm>
          <a:prstGeom prst="roundRect">
            <a:avLst>
              <a:gd name="adj" fmla="val 25933"/>
            </a:avLst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DE82C-315F-A0CF-0CE7-CC8CB558150D}"/>
              </a:ext>
            </a:extLst>
          </p:cNvPr>
          <p:cNvSpPr txBox="1"/>
          <p:nvPr/>
        </p:nvSpPr>
        <p:spPr>
          <a:xfrm>
            <a:off x="3638746" y="5528318"/>
            <a:ext cx="778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corrected a total of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42 instances </a:t>
            </a:r>
            <a:r>
              <a:rPr lang="en-US" b="1" dirty="0"/>
              <a:t>of annotation errors in the dataset</a:t>
            </a:r>
            <a:endParaRPr lang="en-TW" b="1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Data – Typo data 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Problem Statement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2</a:t>
            </a:r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413DF4AF-DF8A-9D18-347C-B5496B73BE0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F88C3E-8BB0-239C-65EC-6F5B66DC2F03}"/>
              </a:ext>
            </a:extLst>
          </p:cNvPr>
          <p:cNvGrpSpPr/>
          <p:nvPr/>
        </p:nvGrpSpPr>
        <p:grpSpPr>
          <a:xfrm>
            <a:off x="4307647" y="1454021"/>
            <a:ext cx="6091030" cy="773009"/>
            <a:chOff x="5383034" y="4208382"/>
            <a:chExt cx="6091030" cy="77300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0D4BAB3-6E95-1AD8-7201-D3A2E3204E27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547591C-359E-F749-55AF-FCE710AF728B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457747-7CE4-93D4-F811-549C25E47979}"/>
                </a:ext>
              </a:extLst>
            </p:cNvPr>
            <p:cNvSpPr txBox="1"/>
            <p:nvPr/>
          </p:nvSpPr>
          <p:spPr>
            <a:xfrm>
              <a:off x="5742315" y="4343409"/>
              <a:ext cx="5322659" cy="46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</a:rPr>
                <a:t>Need to update both location and annotation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75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7AD-4EF4-55E1-51AA-4422635F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6" y="910022"/>
            <a:ext cx="6721474" cy="5488215"/>
          </a:xfrm>
        </p:spPr>
        <p:txBody>
          <a:bodyPr/>
          <a:lstStyle/>
          <a:p>
            <a:r>
              <a:rPr lang="en-US" sz="4400" dirty="0"/>
              <a:t>3. Related </a:t>
            </a:r>
            <a:br>
              <a:rPr lang="en-US" sz="4400" dirty="0"/>
            </a:br>
            <a:r>
              <a:rPr lang="en-US" sz="4400" dirty="0"/>
              <a:t>Work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CFBE-2BCF-9CEC-DBDD-9D3662ED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FECF00-D0F6-D87C-B6C0-1CE891A5C842}"/>
              </a:ext>
            </a:extLst>
          </p:cNvPr>
          <p:cNvSpPr/>
          <p:nvPr/>
        </p:nvSpPr>
        <p:spPr>
          <a:xfrm>
            <a:off x="2661920" y="155448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4C8887-4B5E-322B-52C4-12E5615A253C}"/>
              </a:ext>
            </a:extLst>
          </p:cNvPr>
          <p:cNvSpPr/>
          <p:nvPr/>
        </p:nvSpPr>
        <p:spPr>
          <a:xfrm>
            <a:off x="2831462" y="137160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69D3F652-3030-90D9-6CFB-7D196EF769BE}"/>
              </a:ext>
            </a:extLst>
          </p:cNvPr>
          <p:cNvSpPr txBox="1">
            <a:spLocks/>
          </p:cNvSpPr>
          <p:nvPr/>
        </p:nvSpPr>
        <p:spPr>
          <a:xfrm>
            <a:off x="6136640" y="5461390"/>
            <a:ext cx="3765550" cy="425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90000"/>
              </a:lnSpc>
            </a:pPr>
            <a:r>
              <a:rPr lang="en-US" altLang="zh-TW" sz="1400" b="1" dirty="0">
                <a:solidFill>
                  <a:schemeClr val="tx1"/>
                </a:solidFill>
              </a:rPr>
              <a:t>Speaker: </a:t>
            </a:r>
            <a:r>
              <a:rPr lang="en-US" altLang="zh-TW" sz="1400" b="1" dirty="0" err="1">
                <a:solidFill>
                  <a:schemeClr val="tx1"/>
                </a:solidFill>
              </a:rPr>
              <a:t>Lejana</a:t>
            </a:r>
            <a:r>
              <a:rPr lang="en-US" altLang="zh-TW" sz="1400" b="1" dirty="0">
                <a:solidFill>
                  <a:schemeClr val="tx1"/>
                </a:solidFill>
              </a:rPr>
              <a:t> Dietrich / Yi-</a:t>
            </a:r>
            <a:r>
              <a:rPr lang="en-US" altLang="zh-TW" sz="1400" b="1" dirty="0" err="1">
                <a:solidFill>
                  <a:schemeClr val="tx1"/>
                </a:solidFill>
              </a:rPr>
              <a:t>Hsuan</a:t>
            </a:r>
            <a:r>
              <a:rPr lang="en-US" altLang="zh-TW" sz="1400" b="1" dirty="0">
                <a:solidFill>
                  <a:schemeClr val="tx1"/>
                </a:solidFill>
              </a:rPr>
              <a:t> (Shannon)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42E94-E452-A3FE-C930-DD4080A30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7917" l="7917" r="92639">
                        <a14:foregroundMark x1="24306" y1="23194" x2="54583" y2="61389"/>
                        <a14:foregroundMark x1="54583" y1="61389" x2="29167" y2="77361"/>
                        <a14:foregroundMark x1="29167" y1="77361" x2="28889" y2="77778"/>
                        <a14:foregroundMark x1="58333" y1="87917" x2="34028" y2="90417"/>
                        <a14:foregroundMark x1="34028" y1="90417" x2="20694" y2="80000"/>
                        <a14:foregroundMark x1="20694" y1="80000" x2="18750" y2="71111"/>
                        <a14:foregroundMark x1="71806" y1="51250" x2="65139" y2="46389"/>
                        <a14:foregroundMark x1="88194" y1="50556" x2="68750" y2="49306"/>
                        <a14:foregroundMark x1="68750" y1="49306" x2="73333" y2="53889"/>
                        <a14:foregroundMark x1="72222" y1="49444" x2="68889" y2="46389"/>
                        <a14:foregroundMark x1="55694" y1="6806" x2="55694" y2="6806"/>
                        <a14:foregroundMark x1="24306" y1="22917" x2="11806" y2="32917"/>
                        <a14:foregroundMark x1="11806" y1="32917" x2="7917" y2="38889"/>
                        <a14:foregroundMark x1="15000" y1="47917" x2="15000" y2="47917"/>
                        <a14:foregroundMark x1="29167" y1="49028" x2="34028" y2="53889"/>
                        <a14:foregroundMark x1="19583" y1="28889" x2="30972" y2="48333"/>
                        <a14:foregroundMark x1="29626" y1="58333" x2="29028" y2="62778"/>
                        <a14:foregroundMark x1="30972" y1="48333" x2="29776" y2="57222"/>
                        <a14:foregroundMark x1="29028" y1="62778" x2="26944" y2="65833"/>
                        <a14:foregroundMark x1="37778" y1="61667" x2="28056" y2="66250"/>
                        <a14:foregroundMark x1="36389" y1="89722" x2="49722" y2="94583"/>
                        <a14:foregroundMark x1="92639" y1="49583" x2="92639" y2="49583"/>
                        <a14:foregroundMark x1="42361" y1="97917" x2="42361" y2="97917"/>
                        <a14:backgroundMark x1="30000" y1="58333" x2="30000" y2="58333"/>
                        <a14:backgroundMark x1="28472" y1="57222" x2="28472" y2="57222"/>
                        <a14:backgroundMark x1="30000" y1="57222" x2="27778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22" y="2650032"/>
            <a:ext cx="1557935" cy="15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0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Related Work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3</a:t>
            </a:r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413DF4AF-DF8A-9D18-347C-B5496B73BE0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56039-8108-6E94-2088-DFAC1A939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7917" l="7917" r="92639">
                        <a14:foregroundMark x1="24306" y1="23194" x2="54583" y2="61389"/>
                        <a14:foregroundMark x1="54583" y1="61389" x2="29167" y2="77361"/>
                        <a14:foregroundMark x1="29167" y1="77361" x2="28889" y2="77778"/>
                        <a14:foregroundMark x1="58333" y1="87917" x2="34028" y2="90417"/>
                        <a14:foregroundMark x1="34028" y1="90417" x2="20694" y2="80000"/>
                        <a14:foregroundMark x1="20694" y1="80000" x2="18750" y2="71111"/>
                        <a14:foregroundMark x1="71806" y1="51250" x2="65139" y2="46389"/>
                        <a14:foregroundMark x1="88194" y1="50556" x2="68750" y2="49306"/>
                        <a14:foregroundMark x1="68750" y1="49306" x2="73333" y2="53889"/>
                        <a14:foregroundMark x1="72222" y1="49444" x2="68889" y2="46389"/>
                        <a14:foregroundMark x1="55694" y1="6806" x2="55694" y2="6806"/>
                        <a14:foregroundMark x1="24306" y1="22917" x2="11806" y2="32917"/>
                        <a14:foregroundMark x1="11806" y1="32917" x2="7917" y2="38889"/>
                        <a14:foregroundMark x1="15000" y1="47917" x2="15000" y2="47917"/>
                        <a14:foregroundMark x1="29167" y1="49028" x2="34028" y2="53889"/>
                        <a14:foregroundMark x1="19583" y1="28889" x2="30972" y2="48333"/>
                        <a14:foregroundMark x1="29626" y1="58333" x2="29028" y2="62778"/>
                        <a14:foregroundMark x1="30972" y1="48333" x2="29776" y2="57222"/>
                        <a14:foregroundMark x1="29028" y1="62778" x2="26944" y2="65833"/>
                        <a14:foregroundMark x1="37778" y1="61667" x2="28056" y2="66250"/>
                        <a14:foregroundMark x1="36389" y1="89722" x2="49722" y2="94583"/>
                        <a14:foregroundMark x1="92639" y1="49583" x2="92639" y2="49583"/>
                        <a14:foregroundMark x1="42361" y1="97917" x2="42361" y2="97917"/>
                        <a14:backgroundMark x1="30000" y1="58333" x2="30000" y2="58333"/>
                        <a14:backgroundMark x1="28472" y1="57222" x2="28472" y2="57222"/>
                        <a14:backgroundMark x1="30000" y1="57222" x2="27778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88014" y="129523"/>
            <a:ext cx="1078107" cy="1078107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AF6C671-9215-CC78-35E4-83792417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9068" y="411130"/>
            <a:ext cx="7702158" cy="9027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/>
              <a:t>Transformer model for all non-generative NLP tasks (no decoder stack)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Trained for deeply bi-directional context recognition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BFFE00B-D20F-6A2E-6A3C-22E70C42123C}"/>
              </a:ext>
            </a:extLst>
          </p:cNvPr>
          <p:cNvSpPr/>
          <p:nvPr/>
        </p:nvSpPr>
        <p:spPr>
          <a:xfrm>
            <a:off x="1455696" y="1967939"/>
            <a:ext cx="3789045" cy="4165610"/>
          </a:xfrm>
          <a:prstGeom prst="roundRect">
            <a:avLst>
              <a:gd name="adj" fmla="val 83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DA998D-072D-29A4-0AEE-5569CAE5228A}"/>
              </a:ext>
            </a:extLst>
          </p:cNvPr>
          <p:cNvSpPr/>
          <p:nvPr/>
        </p:nvSpPr>
        <p:spPr>
          <a:xfrm>
            <a:off x="6360795" y="2861442"/>
            <a:ext cx="2190750" cy="2748683"/>
          </a:xfrm>
          <a:prstGeom prst="roundRect">
            <a:avLst>
              <a:gd name="adj" fmla="val 837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4CE6FFB-3504-F655-81BC-98E9FE37664C}"/>
              </a:ext>
            </a:extLst>
          </p:cNvPr>
          <p:cNvSpPr/>
          <p:nvPr/>
        </p:nvSpPr>
        <p:spPr>
          <a:xfrm>
            <a:off x="9214075" y="2379772"/>
            <a:ext cx="2190750" cy="3230354"/>
          </a:xfrm>
          <a:prstGeom prst="roundRect">
            <a:avLst>
              <a:gd name="adj" fmla="val 837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E3C142-CFD9-3DFB-653C-FC210DE37C14}"/>
              </a:ext>
            </a:extLst>
          </p:cNvPr>
          <p:cNvSpPr/>
          <p:nvPr/>
        </p:nvSpPr>
        <p:spPr>
          <a:xfrm>
            <a:off x="2205990" y="2379772"/>
            <a:ext cx="2388870" cy="4589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Add &amp; Norm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E1158D-FDEF-F96F-82D3-F5B8E7265DB6}"/>
              </a:ext>
            </a:extLst>
          </p:cNvPr>
          <p:cNvSpPr/>
          <p:nvPr/>
        </p:nvSpPr>
        <p:spPr>
          <a:xfrm>
            <a:off x="2205990" y="3102590"/>
            <a:ext cx="2388870" cy="4589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Feed Forward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F29888-257A-0B35-9467-E5B828732E9D}"/>
              </a:ext>
            </a:extLst>
          </p:cNvPr>
          <p:cNvSpPr/>
          <p:nvPr/>
        </p:nvSpPr>
        <p:spPr>
          <a:xfrm>
            <a:off x="2205990" y="4235784"/>
            <a:ext cx="2388870" cy="4589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Add &amp; Norm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33A869-5272-4E8E-6312-EDC6727BB120}"/>
              </a:ext>
            </a:extLst>
          </p:cNvPr>
          <p:cNvSpPr/>
          <p:nvPr/>
        </p:nvSpPr>
        <p:spPr>
          <a:xfrm>
            <a:off x="2205990" y="4958602"/>
            <a:ext cx="2388870" cy="4589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Multi-Head Attention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88589B-5FDC-E9E3-DB23-8F484809C63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400425" y="1779183"/>
            <a:ext cx="0" cy="60058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B2F54D-14C3-C641-F70D-3171E5F05D8E}"/>
              </a:ext>
            </a:extLst>
          </p:cNvPr>
          <p:cNvCxnSpPr>
            <a:cxnSpLocks/>
            <a:stCxn id="23" idx="0"/>
            <a:endCxn id="18" idx="2"/>
          </p:cNvCxnSpPr>
          <p:nvPr/>
        </p:nvCxnSpPr>
        <p:spPr>
          <a:xfrm flipV="1">
            <a:off x="3400425" y="2838683"/>
            <a:ext cx="0" cy="2639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B1AFD8-6788-48E1-7B3D-5C53C3A42352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3400425" y="3561501"/>
            <a:ext cx="0" cy="67428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DA08F8-527D-48FE-B672-E3A05BB444AD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3400425" y="4694695"/>
            <a:ext cx="0" cy="2639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0DCECA4-EF3B-7333-4A1B-99D6077C2E43}"/>
              </a:ext>
            </a:extLst>
          </p:cNvPr>
          <p:cNvCxnSpPr>
            <a:stCxn id="25" idx="2"/>
            <a:endCxn id="24" idx="1"/>
          </p:cNvCxnSpPr>
          <p:nvPr/>
        </p:nvCxnSpPr>
        <p:spPr>
          <a:xfrm rot="5400000" flipH="1">
            <a:off x="2327071" y="4344160"/>
            <a:ext cx="952273" cy="1194435"/>
          </a:xfrm>
          <a:prstGeom prst="bentConnector4">
            <a:avLst>
              <a:gd name="adj1" fmla="val -54753"/>
              <a:gd name="adj2" fmla="val 131307"/>
            </a:avLst>
          </a:prstGeom>
          <a:ln w="19050">
            <a:solidFill>
              <a:schemeClr val="accent3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54C9B2-E2F8-6892-2A63-49DD5B9C5DE8}"/>
              </a:ext>
            </a:extLst>
          </p:cNvPr>
          <p:cNvCxnSpPr>
            <a:cxnSpLocks/>
          </p:cNvCxnSpPr>
          <p:nvPr/>
        </p:nvCxnSpPr>
        <p:spPr>
          <a:xfrm flipV="1">
            <a:off x="2977925" y="5417513"/>
            <a:ext cx="0" cy="2639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55B8777-FF53-DD1D-5409-0C9E5087B758}"/>
              </a:ext>
            </a:extLst>
          </p:cNvPr>
          <p:cNvCxnSpPr>
            <a:cxnSpLocks/>
          </p:cNvCxnSpPr>
          <p:nvPr/>
        </p:nvCxnSpPr>
        <p:spPr>
          <a:xfrm flipV="1">
            <a:off x="3798291" y="5417513"/>
            <a:ext cx="0" cy="2639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1317D2-D185-C772-B874-DD049A1B1508}"/>
              </a:ext>
            </a:extLst>
          </p:cNvPr>
          <p:cNvCxnSpPr>
            <a:cxnSpLocks/>
          </p:cNvCxnSpPr>
          <p:nvPr/>
        </p:nvCxnSpPr>
        <p:spPr>
          <a:xfrm>
            <a:off x="2977925" y="5681420"/>
            <a:ext cx="820366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78FB374-4EA2-1156-2F7B-22DE2B354B71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V="1">
            <a:off x="2149482" y="2665736"/>
            <a:ext cx="1307452" cy="1194435"/>
          </a:xfrm>
          <a:prstGeom prst="bentConnector4">
            <a:avLst>
              <a:gd name="adj1" fmla="val -155"/>
              <a:gd name="adj2" fmla="val 119139"/>
            </a:avLst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35A0CEA-7801-A131-B1D6-F1BA068898CE}"/>
              </a:ext>
            </a:extLst>
          </p:cNvPr>
          <p:cNvSpPr txBox="1"/>
          <p:nvPr/>
        </p:nvSpPr>
        <p:spPr>
          <a:xfrm rot="16200000">
            <a:off x="488543" y="375429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Encoder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AD56E842-9F92-88B3-C72B-3835A5B4FDD4}"/>
              </a:ext>
            </a:extLst>
          </p:cNvPr>
          <p:cNvSpPr/>
          <p:nvPr/>
        </p:nvSpPr>
        <p:spPr>
          <a:xfrm>
            <a:off x="5306448" y="1653006"/>
            <a:ext cx="583813" cy="4442220"/>
          </a:xfrm>
          <a:prstGeom prst="rightBrace">
            <a:avLst>
              <a:gd name="adj1" fmla="val 27318"/>
              <a:gd name="adj2" fmla="val 85555"/>
            </a:avLst>
          </a:prstGeom>
          <a:ln w="2857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E451B2C-07ED-242A-A1F4-CF040FEE09AA}"/>
              </a:ext>
            </a:extLst>
          </p:cNvPr>
          <p:cNvSpPr/>
          <p:nvPr/>
        </p:nvSpPr>
        <p:spPr>
          <a:xfrm>
            <a:off x="6633209" y="3200888"/>
            <a:ext cx="1657351" cy="32641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Encoder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E5D66F-9B1A-73ED-BAFB-ABB829EB3D6C}"/>
              </a:ext>
            </a:extLst>
          </p:cNvPr>
          <p:cNvSpPr/>
          <p:nvPr/>
        </p:nvSpPr>
        <p:spPr>
          <a:xfrm>
            <a:off x="6633209" y="4193153"/>
            <a:ext cx="1657351" cy="32641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Encoder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E03C6AA-C0D7-0E91-747B-2B6A3E76F246}"/>
              </a:ext>
            </a:extLst>
          </p:cNvPr>
          <p:cNvSpPr/>
          <p:nvPr/>
        </p:nvSpPr>
        <p:spPr>
          <a:xfrm>
            <a:off x="6627494" y="4644410"/>
            <a:ext cx="1657351" cy="32641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Encoder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0908C7A-0AFB-4924-AFEA-0849CB23851C}"/>
              </a:ext>
            </a:extLst>
          </p:cNvPr>
          <p:cNvSpPr/>
          <p:nvPr/>
        </p:nvSpPr>
        <p:spPr>
          <a:xfrm>
            <a:off x="6621779" y="5095667"/>
            <a:ext cx="1657351" cy="32641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Encoder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FC5576-DD53-C37A-E2B6-F4B4C5489DA8}"/>
              </a:ext>
            </a:extLst>
          </p:cNvPr>
          <p:cNvSpPr txBox="1"/>
          <p:nvPr/>
        </p:nvSpPr>
        <p:spPr>
          <a:xfrm>
            <a:off x="7302225" y="36413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E5D5D3-649F-63B0-8BE7-94F13C663507}"/>
              </a:ext>
            </a:extLst>
          </p:cNvPr>
          <p:cNvSpPr txBox="1"/>
          <p:nvPr/>
        </p:nvSpPr>
        <p:spPr>
          <a:xfrm>
            <a:off x="5960238" y="324433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711374-5DC5-29E1-5CA1-8B5F68806691}"/>
              </a:ext>
            </a:extLst>
          </p:cNvPr>
          <p:cNvSpPr txBox="1"/>
          <p:nvPr/>
        </p:nvSpPr>
        <p:spPr>
          <a:xfrm>
            <a:off x="6013651" y="41931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0442F7-184A-C0B8-6027-9DFA3448DF26}"/>
              </a:ext>
            </a:extLst>
          </p:cNvPr>
          <p:cNvSpPr txBox="1"/>
          <p:nvPr/>
        </p:nvSpPr>
        <p:spPr>
          <a:xfrm>
            <a:off x="6033976" y="5074206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F5CAD66-5FCB-2D8C-8D52-52B501F2D181}"/>
              </a:ext>
            </a:extLst>
          </p:cNvPr>
          <p:cNvSpPr txBox="1"/>
          <p:nvPr/>
        </p:nvSpPr>
        <p:spPr>
          <a:xfrm>
            <a:off x="6003713" y="4633679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6CC3D8E-8C46-EE56-C05A-E11940CF3730}"/>
              </a:ext>
            </a:extLst>
          </p:cNvPr>
          <p:cNvSpPr/>
          <p:nvPr/>
        </p:nvSpPr>
        <p:spPr>
          <a:xfrm>
            <a:off x="9466674" y="2774403"/>
            <a:ext cx="1657351" cy="32641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Encoder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DCC26-DC5F-BD2B-B640-D2116B39789A}"/>
              </a:ext>
            </a:extLst>
          </p:cNvPr>
          <p:cNvSpPr/>
          <p:nvPr/>
        </p:nvSpPr>
        <p:spPr>
          <a:xfrm>
            <a:off x="9492975" y="4138831"/>
            <a:ext cx="1657351" cy="32641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Encoder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09693C-74F9-BC03-E7DB-AAF24D271B35}"/>
              </a:ext>
            </a:extLst>
          </p:cNvPr>
          <p:cNvSpPr/>
          <p:nvPr/>
        </p:nvSpPr>
        <p:spPr>
          <a:xfrm>
            <a:off x="9487260" y="4590088"/>
            <a:ext cx="1657351" cy="32641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Encoder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61EA0B-D774-731A-CC54-2E72CC3090B8}"/>
              </a:ext>
            </a:extLst>
          </p:cNvPr>
          <p:cNvSpPr/>
          <p:nvPr/>
        </p:nvSpPr>
        <p:spPr>
          <a:xfrm>
            <a:off x="9481545" y="5041345"/>
            <a:ext cx="1657351" cy="32641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7E44B84-7255-1907-708B-66EEA1E75DFB}"/>
              </a:ext>
            </a:extLst>
          </p:cNvPr>
          <p:cNvSpPr txBox="1"/>
          <p:nvPr/>
        </p:nvSpPr>
        <p:spPr>
          <a:xfrm>
            <a:off x="10142176" y="315914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…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2E7B6E7-C555-54A7-444B-FFBF7BFEC7F8}"/>
              </a:ext>
            </a:extLst>
          </p:cNvPr>
          <p:cNvSpPr/>
          <p:nvPr/>
        </p:nvSpPr>
        <p:spPr>
          <a:xfrm>
            <a:off x="9487260" y="3662813"/>
            <a:ext cx="1657351" cy="326410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Encoder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297F45C-2C33-8B61-D19D-F48674BAF9DA}"/>
              </a:ext>
            </a:extLst>
          </p:cNvPr>
          <p:cNvSpPr txBox="1"/>
          <p:nvPr/>
        </p:nvSpPr>
        <p:spPr>
          <a:xfrm>
            <a:off x="8803109" y="277440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24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AF9EB1C-D924-D13C-3C5C-13EEABD04051}"/>
              </a:ext>
            </a:extLst>
          </p:cNvPr>
          <p:cNvSpPr txBox="1"/>
          <p:nvPr/>
        </p:nvSpPr>
        <p:spPr>
          <a:xfrm>
            <a:off x="8884509" y="41502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FC71C9-A3C0-A54F-809E-34C38D7040FF}"/>
              </a:ext>
            </a:extLst>
          </p:cNvPr>
          <p:cNvSpPr txBox="1"/>
          <p:nvPr/>
        </p:nvSpPr>
        <p:spPr>
          <a:xfrm>
            <a:off x="8904834" y="5031284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144037-8C44-96C2-19BB-9C42C9236FC6}"/>
              </a:ext>
            </a:extLst>
          </p:cNvPr>
          <p:cNvSpPr txBox="1"/>
          <p:nvPr/>
        </p:nvSpPr>
        <p:spPr>
          <a:xfrm>
            <a:off x="8874571" y="459075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CB5E8A-ACE0-80A8-DEBA-DA67143CC95A}"/>
              </a:ext>
            </a:extLst>
          </p:cNvPr>
          <p:cNvSpPr txBox="1"/>
          <p:nvPr/>
        </p:nvSpPr>
        <p:spPr>
          <a:xfrm>
            <a:off x="8874891" y="368945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2097182-A5BE-3B25-7DD1-CD6F4A3E5FEE}"/>
              </a:ext>
            </a:extLst>
          </p:cNvPr>
          <p:cNvSpPr txBox="1"/>
          <p:nvPr/>
        </p:nvSpPr>
        <p:spPr>
          <a:xfrm>
            <a:off x="6896661" y="5816897"/>
            <a:ext cx="144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BERT Base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6BDFC6E-403D-59DA-6698-E8658E152676}"/>
              </a:ext>
            </a:extLst>
          </p:cNvPr>
          <p:cNvSpPr txBox="1"/>
          <p:nvPr/>
        </p:nvSpPr>
        <p:spPr>
          <a:xfrm>
            <a:off x="9666365" y="5820091"/>
            <a:ext cx="144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BERT Large</a:t>
            </a:r>
          </a:p>
        </p:txBody>
      </p:sp>
    </p:spTree>
    <p:extLst>
      <p:ext uri="{BB962C8B-B14F-4D97-AF65-F5344CB8AC3E}">
        <p14:creationId xmlns:p14="http://schemas.microsoft.com/office/powerpoint/2010/main" val="106203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Related Work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3</a:t>
            </a:r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413DF4AF-DF8A-9D18-347C-B5496B73BE0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AF6C671-9215-CC78-35E4-83792417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036" y="574493"/>
            <a:ext cx="7702158" cy="9027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/>
              <a:t>Transformer model for all non-generative NLP tasks (no decoder stack)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Trained for deeply bi-directional context recognition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9D298-4C88-261A-4BA2-3A238F25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297" y="1663229"/>
            <a:ext cx="9323406" cy="4344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56039-8108-6E94-2088-DFAC1A939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6" b="97917" l="7917" r="92639">
                        <a14:foregroundMark x1="24306" y1="23194" x2="54583" y2="61389"/>
                        <a14:foregroundMark x1="54583" y1="61389" x2="29167" y2="77361"/>
                        <a14:foregroundMark x1="29167" y1="77361" x2="28889" y2="77778"/>
                        <a14:foregroundMark x1="58333" y1="87917" x2="34028" y2="90417"/>
                        <a14:foregroundMark x1="34028" y1="90417" x2="20694" y2="80000"/>
                        <a14:foregroundMark x1="20694" y1="80000" x2="18750" y2="71111"/>
                        <a14:foregroundMark x1="71806" y1="51250" x2="65139" y2="46389"/>
                        <a14:foregroundMark x1="88194" y1="50556" x2="68750" y2="49306"/>
                        <a14:foregroundMark x1="68750" y1="49306" x2="73333" y2="53889"/>
                        <a14:foregroundMark x1="72222" y1="49444" x2="68889" y2="46389"/>
                        <a14:foregroundMark x1="55694" y1="6806" x2="55694" y2="6806"/>
                        <a14:foregroundMark x1="24306" y1="22917" x2="11806" y2="32917"/>
                        <a14:foregroundMark x1="11806" y1="32917" x2="7917" y2="38889"/>
                        <a14:foregroundMark x1="15000" y1="47917" x2="15000" y2="47917"/>
                        <a14:foregroundMark x1="29167" y1="49028" x2="34028" y2="53889"/>
                        <a14:foregroundMark x1="19583" y1="28889" x2="30972" y2="48333"/>
                        <a14:foregroundMark x1="29626" y1="58333" x2="29028" y2="62778"/>
                        <a14:foregroundMark x1="30972" y1="48333" x2="29776" y2="57222"/>
                        <a14:foregroundMark x1="29028" y1="62778" x2="26944" y2="65833"/>
                        <a14:foregroundMark x1="37778" y1="61667" x2="28056" y2="66250"/>
                        <a14:foregroundMark x1="36389" y1="89722" x2="49722" y2="94583"/>
                        <a14:foregroundMark x1="92639" y1="49583" x2="92639" y2="49583"/>
                        <a14:foregroundMark x1="42361" y1="97917" x2="42361" y2="97917"/>
                        <a14:backgroundMark x1="30000" y1="58333" x2="30000" y2="58333"/>
                        <a14:backgroundMark x1="28472" y1="57222" x2="28472" y2="57222"/>
                        <a14:backgroundMark x1="30000" y1="57222" x2="27778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88014" y="388518"/>
            <a:ext cx="1078107" cy="10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9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Related Work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3</a:t>
            </a:r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413DF4AF-DF8A-9D18-347C-B5496B73BE0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56039-8108-6E94-2088-DFAC1A939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7917" l="7917" r="92639">
                        <a14:foregroundMark x1="24306" y1="23194" x2="54583" y2="61389"/>
                        <a14:foregroundMark x1="54583" y1="61389" x2="29167" y2="77361"/>
                        <a14:foregroundMark x1="29167" y1="77361" x2="28889" y2="77778"/>
                        <a14:foregroundMark x1="58333" y1="87917" x2="34028" y2="90417"/>
                        <a14:foregroundMark x1="34028" y1="90417" x2="20694" y2="80000"/>
                        <a14:foregroundMark x1="20694" y1="80000" x2="18750" y2="71111"/>
                        <a14:foregroundMark x1="71806" y1="51250" x2="65139" y2="46389"/>
                        <a14:foregroundMark x1="88194" y1="50556" x2="68750" y2="49306"/>
                        <a14:foregroundMark x1="68750" y1="49306" x2="73333" y2="53889"/>
                        <a14:foregroundMark x1="72222" y1="49444" x2="68889" y2="46389"/>
                        <a14:foregroundMark x1="55694" y1="6806" x2="55694" y2="6806"/>
                        <a14:foregroundMark x1="24306" y1="22917" x2="11806" y2="32917"/>
                        <a14:foregroundMark x1="11806" y1="32917" x2="7917" y2="38889"/>
                        <a14:foregroundMark x1="15000" y1="47917" x2="15000" y2="47917"/>
                        <a14:foregroundMark x1="29167" y1="49028" x2="34028" y2="53889"/>
                        <a14:foregroundMark x1="19583" y1="28889" x2="30972" y2="48333"/>
                        <a14:foregroundMark x1="29626" y1="58333" x2="29028" y2="62778"/>
                        <a14:foregroundMark x1="30972" y1="48333" x2="29776" y2="57222"/>
                        <a14:foregroundMark x1="29028" y1="62778" x2="26944" y2="65833"/>
                        <a14:foregroundMark x1="37778" y1="61667" x2="28056" y2="66250"/>
                        <a14:foregroundMark x1="36389" y1="89722" x2="49722" y2="94583"/>
                        <a14:foregroundMark x1="92639" y1="49583" x2="92639" y2="49583"/>
                        <a14:foregroundMark x1="42361" y1="97917" x2="42361" y2="97917"/>
                        <a14:backgroundMark x1="30000" y1="58333" x2="30000" y2="58333"/>
                        <a14:backgroundMark x1="28472" y1="57222" x2="28472" y2="57222"/>
                        <a14:backgroundMark x1="30000" y1="57222" x2="27778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2610" y="1322828"/>
            <a:ext cx="1078107" cy="1078107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AF6C671-9215-CC78-35E4-83792417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036" y="574493"/>
            <a:ext cx="7702158" cy="9027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/>
              <a:t>Transformer model for all non-generative NLP tasks (no decoder stack)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Trained for deeply bi-directional context recognition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9D298-4C88-261A-4BA2-3A238F25F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22" y="1861882"/>
            <a:ext cx="7858440" cy="36616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8447E7-9208-5FFD-CADB-661E31EB298D}"/>
              </a:ext>
            </a:extLst>
          </p:cNvPr>
          <p:cNvGrpSpPr/>
          <p:nvPr/>
        </p:nvGrpSpPr>
        <p:grpSpPr>
          <a:xfrm>
            <a:off x="9203094" y="2570557"/>
            <a:ext cx="2407380" cy="2656131"/>
            <a:chOff x="5383034" y="4243258"/>
            <a:chExt cx="6118072" cy="73813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837B816-9DDD-45CC-F611-D61CD36D4D3D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CDA30DB-C319-A12D-533E-1CAE3D9CEFCE}"/>
                </a:ext>
              </a:extLst>
            </p:cNvPr>
            <p:cNvSpPr/>
            <p:nvPr/>
          </p:nvSpPr>
          <p:spPr>
            <a:xfrm>
              <a:off x="5459884" y="4243258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46014D-ED21-EEC1-23F4-52FEF8C4BFAD}"/>
                </a:ext>
              </a:extLst>
            </p:cNvPr>
            <p:cNvSpPr txBox="1"/>
            <p:nvPr/>
          </p:nvSpPr>
          <p:spPr>
            <a:xfrm>
              <a:off x="5819163" y="4364845"/>
              <a:ext cx="5322660" cy="38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</a:rPr>
                <a:t>We use the BERT base-uncased model with 12 nested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88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DeBERTa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Related Work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3</a:t>
            </a:r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413DF4AF-DF8A-9D18-347C-B5496B73BE0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56039-8108-6E94-2088-DFAC1A939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7917" l="7917" r="92639">
                        <a14:foregroundMark x1="24306" y1="23194" x2="54583" y2="61389"/>
                        <a14:foregroundMark x1="54583" y1="61389" x2="29167" y2="77361"/>
                        <a14:foregroundMark x1="29167" y1="77361" x2="28889" y2="77778"/>
                        <a14:foregroundMark x1="58333" y1="87917" x2="34028" y2="90417"/>
                        <a14:foregroundMark x1="34028" y1="90417" x2="20694" y2="80000"/>
                        <a14:foregroundMark x1="20694" y1="80000" x2="18750" y2="71111"/>
                        <a14:foregroundMark x1="71806" y1="51250" x2="65139" y2="46389"/>
                        <a14:foregroundMark x1="88194" y1="50556" x2="68750" y2="49306"/>
                        <a14:foregroundMark x1="68750" y1="49306" x2="73333" y2="53889"/>
                        <a14:foregroundMark x1="72222" y1="49444" x2="68889" y2="46389"/>
                        <a14:foregroundMark x1="55694" y1="6806" x2="55694" y2="6806"/>
                        <a14:foregroundMark x1="24306" y1="22917" x2="11806" y2="32917"/>
                        <a14:foregroundMark x1="11806" y1="32917" x2="7917" y2="38889"/>
                        <a14:foregroundMark x1="15000" y1="47917" x2="15000" y2="47917"/>
                        <a14:foregroundMark x1="29167" y1="49028" x2="34028" y2="53889"/>
                        <a14:foregroundMark x1="19583" y1="28889" x2="30972" y2="48333"/>
                        <a14:foregroundMark x1="29626" y1="58333" x2="29028" y2="62778"/>
                        <a14:foregroundMark x1="30972" y1="48333" x2="29776" y2="57222"/>
                        <a14:foregroundMark x1="29028" y1="62778" x2="26944" y2="65833"/>
                        <a14:foregroundMark x1="37778" y1="61667" x2="28056" y2="66250"/>
                        <a14:foregroundMark x1="36389" y1="89722" x2="49722" y2="94583"/>
                        <a14:foregroundMark x1="92639" y1="49583" x2="92639" y2="49583"/>
                        <a14:foregroundMark x1="42361" y1="97917" x2="42361" y2="97917"/>
                        <a14:backgroundMark x1="30000" y1="58333" x2="30000" y2="58333"/>
                        <a14:backgroundMark x1="28472" y1="57222" x2="28472" y2="57222"/>
                        <a14:backgroundMark x1="30000" y1="57222" x2="27778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16" y="2913759"/>
            <a:ext cx="1557935" cy="1557935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493D687-1ACB-CC5A-E76C-DAC3E94B5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106" y="1203218"/>
            <a:ext cx="8738999" cy="4979016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Developed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/>
                </a:solidFill>
              </a:rPr>
              <a:t>by Microsoft in 2020 </a:t>
            </a:r>
            <a:r>
              <a:rPr lang="en-US" sz="1600" b="1" dirty="0"/>
              <a:t>and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/>
                </a:solidFill>
              </a:rPr>
              <a:t>derived from BERT</a:t>
            </a:r>
          </a:p>
          <a:p>
            <a:r>
              <a:rPr lang="en-US" sz="1600" b="1" dirty="0"/>
              <a:t>The </a:t>
            </a:r>
            <a:r>
              <a:rPr lang="en-US" sz="1600" b="1" dirty="0" err="1"/>
              <a:t>DeBERTa</a:t>
            </a:r>
            <a:r>
              <a:rPr lang="en-US" sz="1600" b="1" dirty="0"/>
              <a:t> </a:t>
            </a:r>
            <a:r>
              <a:rPr lang="en-US" sz="1600" dirty="0">
                <a:solidFill>
                  <a:schemeClr val="accent6"/>
                </a:solidFill>
              </a:rPr>
              <a:t>V3 base model </a:t>
            </a:r>
            <a:r>
              <a:rPr lang="en-US" sz="1600" b="1" dirty="0"/>
              <a:t>comes with 12 layers and a hidden size of 768. Has </a:t>
            </a:r>
            <a:r>
              <a:rPr lang="en-US" sz="1600" dirty="0">
                <a:solidFill>
                  <a:schemeClr val="accent6"/>
                </a:solidFill>
              </a:rPr>
              <a:t>86M backbone parameters</a:t>
            </a:r>
            <a:r>
              <a:rPr lang="en-US" sz="1600" b="1" dirty="0"/>
              <a:t> with a </a:t>
            </a:r>
            <a:r>
              <a:rPr lang="en-US" sz="1600" dirty="0">
                <a:solidFill>
                  <a:schemeClr val="accent6"/>
                </a:solidFill>
              </a:rPr>
              <a:t>vocabulary containing 250K tokens </a:t>
            </a:r>
            <a:r>
              <a:rPr lang="en-US" sz="1600" b="1" dirty="0"/>
              <a:t>which introduces </a:t>
            </a:r>
            <a:r>
              <a:rPr lang="en-US" sz="1600" dirty="0">
                <a:solidFill>
                  <a:schemeClr val="accent6"/>
                </a:solidFill>
              </a:rPr>
              <a:t>190M parameters </a:t>
            </a:r>
            <a:r>
              <a:rPr lang="en-US" sz="1600" b="1" dirty="0"/>
              <a:t>in the Embedding layer.</a:t>
            </a:r>
          </a:p>
          <a:p>
            <a:r>
              <a:rPr lang="en-US" sz="1600" b="1" dirty="0"/>
              <a:t>Difference from BERT: </a:t>
            </a:r>
            <a:r>
              <a:rPr lang="en-US" sz="1600" b="1" dirty="0">
                <a:solidFill>
                  <a:schemeClr val="accent2"/>
                </a:solidFill>
              </a:rPr>
              <a:t>Disentangled attention mechanism</a:t>
            </a:r>
          </a:p>
          <a:p>
            <a:pPr lvl="1"/>
            <a:r>
              <a:rPr lang="en-US" sz="1600" dirty="0"/>
              <a:t>While </a:t>
            </a:r>
            <a:r>
              <a:rPr lang="en-US" sz="1600" dirty="0">
                <a:solidFill>
                  <a:schemeClr val="accent6"/>
                </a:solidFill>
              </a:rPr>
              <a:t>BERT adds absolute positions </a:t>
            </a:r>
            <a:r>
              <a:rPr lang="en-US" sz="1600" dirty="0"/>
              <a:t>of tokens to their </a:t>
            </a:r>
            <a:r>
              <a:rPr lang="en-US" sz="1600" dirty="0">
                <a:solidFill>
                  <a:schemeClr val="accent6"/>
                </a:solidFill>
              </a:rPr>
              <a:t>context embedding vectors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chemeClr val="accent6"/>
                </a:solidFill>
              </a:rPr>
              <a:t>DeBERTa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/>
                </a:solidFill>
              </a:rPr>
              <a:t>keeps these properties separate</a:t>
            </a:r>
            <a:r>
              <a:rPr lang="en-US" sz="1600" dirty="0"/>
              <a:t>, creating </a:t>
            </a:r>
            <a:r>
              <a:rPr lang="en-US" sz="1600" dirty="0">
                <a:solidFill>
                  <a:schemeClr val="accent6"/>
                </a:solidFill>
              </a:rPr>
              <a:t>2 vector embeddings</a:t>
            </a:r>
            <a:r>
              <a:rPr lang="en-US" sz="1600" dirty="0"/>
              <a:t>. </a:t>
            </a:r>
          </a:p>
          <a:p>
            <a:pPr lvl="1"/>
            <a:r>
              <a:rPr lang="en-US" sz="1600" dirty="0"/>
              <a:t>From these disentangled attention can be calculated in a more complex but also more accurate way than BERT.</a:t>
            </a:r>
          </a:p>
          <a:p>
            <a:r>
              <a:rPr lang="en-US" sz="1600" b="1" dirty="0"/>
              <a:t>Same as BERT:</a:t>
            </a:r>
          </a:p>
          <a:p>
            <a:pPr lvl="1"/>
            <a:r>
              <a:rPr lang="en-US" sz="1600" dirty="0"/>
              <a:t>Can be used for the same tasks as BERT with better performance, thought makes training more expensive</a:t>
            </a:r>
          </a:p>
          <a:p>
            <a:pPr lvl="1"/>
            <a:r>
              <a:rPr lang="en-US" sz="1600" dirty="0"/>
              <a:t>Base size consists of 12 layers </a:t>
            </a:r>
          </a:p>
        </p:txBody>
      </p:sp>
    </p:spTree>
    <p:extLst>
      <p:ext uri="{BB962C8B-B14F-4D97-AF65-F5344CB8AC3E}">
        <p14:creationId xmlns:p14="http://schemas.microsoft.com/office/powerpoint/2010/main" val="106903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7AD-4EF4-55E1-51AA-4422635F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845" y="819844"/>
            <a:ext cx="6721474" cy="5488215"/>
          </a:xfrm>
        </p:spPr>
        <p:txBody>
          <a:bodyPr/>
          <a:lstStyle/>
          <a:p>
            <a:r>
              <a:rPr lang="en-US" sz="4400" dirty="0"/>
              <a:t>Agenda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CFBE-2BCF-9CEC-DBDD-9D3662ED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FECF00-D0F6-D87C-B6C0-1CE891A5C842}"/>
              </a:ext>
            </a:extLst>
          </p:cNvPr>
          <p:cNvSpPr/>
          <p:nvPr/>
        </p:nvSpPr>
        <p:spPr>
          <a:xfrm>
            <a:off x="6420100" y="1653872"/>
            <a:ext cx="2932841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4C8887-4B5E-322B-52C4-12E5615A253C}"/>
              </a:ext>
            </a:extLst>
          </p:cNvPr>
          <p:cNvSpPr/>
          <p:nvPr/>
        </p:nvSpPr>
        <p:spPr>
          <a:xfrm>
            <a:off x="6589642" y="1470992"/>
            <a:ext cx="2932841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3DFB24B-BF1A-6269-D54A-7FE3D3E1B89B}"/>
              </a:ext>
            </a:extLst>
          </p:cNvPr>
          <p:cNvSpPr txBox="1">
            <a:spLocks/>
          </p:cNvSpPr>
          <p:nvPr/>
        </p:nvSpPr>
        <p:spPr>
          <a:xfrm>
            <a:off x="1376187" y="592986"/>
            <a:ext cx="4600543" cy="587584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b="1" dirty="0"/>
              <a:t>Introduction / Motivation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b="1" dirty="0"/>
              <a:t>Problem Statement </a:t>
            </a:r>
          </a:p>
          <a:p>
            <a:pPr marL="742950" lvl="1" indent="-2857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Goal</a:t>
            </a:r>
          </a:p>
          <a:p>
            <a:pPr marL="742950" lvl="1" indent="-2857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Data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b="1" dirty="0"/>
              <a:t>Related work</a:t>
            </a:r>
          </a:p>
          <a:p>
            <a:pPr marL="742950" lvl="1" indent="-2857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BERT</a:t>
            </a:r>
          </a:p>
          <a:p>
            <a:pPr marL="742950" lvl="1" indent="-2857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dirty="0" err="1"/>
              <a:t>Deberta</a:t>
            </a:r>
            <a:endParaRPr lang="en-US" sz="2100" dirty="0"/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b="1" dirty="0"/>
              <a:t>Approach</a:t>
            </a:r>
          </a:p>
          <a:p>
            <a:pPr marL="742950" lvl="1" indent="-2857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LSTM</a:t>
            </a:r>
          </a:p>
          <a:p>
            <a:pPr marL="742950" lvl="1" indent="-2857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dirty="0"/>
              <a:t>BERT &amp; </a:t>
            </a:r>
            <a:r>
              <a:rPr lang="en-US" sz="2100" dirty="0" err="1"/>
              <a:t>Deberta</a:t>
            </a:r>
            <a:r>
              <a:rPr lang="en-US" sz="2100" dirty="0"/>
              <a:t> </a:t>
            </a:r>
          </a:p>
          <a:p>
            <a:pPr marL="285750" indent="-285750" fontAlgn="base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sz="2100" b="1" dirty="0"/>
              <a:t>Evaluation  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n-US" sz="2100" b="1" dirty="0"/>
              <a:t>Conclusion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131AE-F083-E75C-E14F-837A14100E87}"/>
              </a:ext>
            </a:extLst>
          </p:cNvPr>
          <p:cNvSpPr/>
          <p:nvPr/>
        </p:nvSpPr>
        <p:spPr>
          <a:xfrm>
            <a:off x="912875" y="-297401"/>
            <a:ext cx="59634" cy="7722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C854A-0345-44B0-2009-8A4A66587D35}"/>
              </a:ext>
            </a:extLst>
          </p:cNvPr>
          <p:cNvSpPr/>
          <p:nvPr/>
        </p:nvSpPr>
        <p:spPr>
          <a:xfrm>
            <a:off x="797338" y="-297401"/>
            <a:ext cx="59634" cy="7722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7775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7AD-4EF4-55E1-51AA-4422635F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6" y="910022"/>
            <a:ext cx="6721474" cy="5488215"/>
          </a:xfrm>
        </p:spPr>
        <p:txBody>
          <a:bodyPr/>
          <a:lstStyle/>
          <a:p>
            <a:r>
              <a:rPr lang="en-US" sz="4400" dirty="0"/>
              <a:t>4. Approach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CFBE-2BCF-9CEC-DBDD-9D3662ED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FECF00-D0F6-D87C-B6C0-1CE891A5C842}"/>
              </a:ext>
            </a:extLst>
          </p:cNvPr>
          <p:cNvSpPr/>
          <p:nvPr/>
        </p:nvSpPr>
        <p:spPr>
          <a:xfrm>
            <a:off x="2661920" y="155448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4C8887-4B5E-322B-52C4-12E5615A253C}"/>
              </a:ext>
            </a:extLst>
          </p:cNvPr>
          <p:cNvSpPr/>
          <p:nvPr/>
        </p:nvSpPr>
        <p:spPr>
          <a:xfrm>
            <a:off x="2831462" y="137160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69D3F652-3030-90D9-6CFB-7D196EF769BE}"/>
              </a:ext>
            </a:extLst>
          </p:cNvPr>
          <p:cNvSpPr txBox="1">
            <a:spLocks/>
          </p:cNvSpPr>
          <p:nvPr/>
        </p:nvSpPr>
        <p:spPr>
          <a:xfrm>
            <a:off x="6136640" y="5461390"/>
            <a:ext cx="3765550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90000"/>
              </a:lnSpc>
            </a:pPr>
            <a:r>
              <a:rPr lang="en-US" altLang="zh-TW" sz="1400" b="1" dirty="0">
                <a:solidFill>
                  <a:schemeClr val="tx1"/>
                </a:solidFill>
              </a:rPr>
              <a:t>Speaker:  Leonard / Yi-</a:t>
            </a:r>
            <a:r>
              <a:rPr lang="en-US" altLang="zh-TW" sz="1400" b="1" dirty="0" err="1">
                <a:solidFill>
                  <a:schemeClr val="tx1"/>
                </a:solidFill>
              </a:rPr>
              <a:t>Hsuan</a:t>
            </a:r>
            <a:r>
              <a:rPr lang="en-US" altLang="zh-TW" sz="1400" b="1" dirty="0">
                <a:solidFill>
                  <a:schemeClr val="tx1"/>
                </a:solidFill>
              </a:rPr>
              <a:t> / </a:t>
            </a:r>
            <a:r>
              <a:rPr lang="en-US" altLang="zh-TW" sz="1400" b="1" dirty="0" err="1">
                <a:solidFill>
                  <a:schemeClr val="tx1"/>
                </a:solidFill>
              </a:rPr>
              <a:t>Lejana</a:t>
            </a:r>
            <a:endParaRPr lang="en-US" altLang="zh-TW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8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35812D-4313-2360-C8BC-2400AF146681}"/>
              </a:ext>
            </a:extLst>
          </p:cNvPr>
          <p:cNvSpPr/>
          <p:nvPr/>
        </p:nvSpPr>
        <p:spPr>
          <a:xfrm>
            <a:off x="1816768" y="2033337"/>
            <a:ext cx="8915400" cy="3392905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LSTM – Data Preparation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39AD6C4-CC28-AFF2-0FD4-B20371335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143" y="2585131"/>
            <a:ext cx="8493564" cy="249219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Patient notes and features are tokenized with BERT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Each token is given a score: 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1 if part of relevant range, 0 if not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Scored tokens become training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9501A-97B6-9F2C-EE80-7E5B7256A502}"/>
              </a:ext>
            </a:extLst>
          </p:cNvPr>
          <p:cNvSpPr txBox="1"/>
          <p:nvPr/>
        </p:nvSpPr>
        <p:spPr>
          <a:xfrm>
            <a:off x="4688639" y="1733923"/>
            <a:ext cx="343267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/>
              <a:t>Data Preparation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A58DD2-BE51-A867-BE90-5B0F93E2F1E3}"/>
              </a:ext>
            </a:extLst>
          </p:cNvPr>
          <p:cNvGrpSpPr/>
          <p:nvPr/>
        </p:nvGrpSpPr>
        <p:grpSpPr>
          <a:xfrm>
            <a:off x="1192517" y="3027174"/>
            <a:ext cx="1248501" cy="1311442"/>
            <a:chOff x="1192517" y="3027174"/>
            <a:chExt cx="1248501" cy="13114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C04EC-815F-44ED-F529-0BBE4E94FCCF}"/>
                </a:ext>
              </a:extLst>
            </p:cNvPr>
            <p:cNvSpPr/>
            <p:nvPr/>
          </p:nvSpPr>
          <p:spPr>
            <a:xfrm>
              <a:off x="1209172" y="3027174"/>
              <a:ext cx="1215190" cy="13114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48D2E1-66C0-BD1B-E799-14747FD3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70452" flipH="1">
              <a:off x="1192517" y="3068475"/>
              <a:ext cx="1248501" cy="124850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D60696-AFB1-8F11-DD79-10A7E01F3601}"/>
              </a:ext>
            </a:extLst>
          </p:cNvPr>
          <p:cNvSpPr txBox="1"/>
          <p:nvPr/>
        </p:nvSpPr>
        <p:spPr>
          <a:xfrm>
            <a:off x="2744166" y="5539609"/>
            <a:ext cx="80441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accent3"/>
                </a:solidFill>
              </a:rPr>
              <a:t>[originally planned postprocessing] merge tokens of model to character ranges.</a:t>
            </a: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03A634EC-181C-D6A7-32DD-2EC900D9DDD8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5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LSTM – Model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03A634EC-181C-D6A7-32DD-2EC900D9DDD8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740650-8F92-5A7D-BAEB-499B6BC531C2}"/>
              </a:ext>
            </a:extLst>
          </p:cNvPr>
          <p:cNvGrpSpPr/>
          <p:nvPr/>
        </p:nvGrpSpPr>
        <p:grpSpPr>
          <a:xfrm>
            <a:off x="951694" y="2110280"/>
            <a:ext cx="18680634" cy="2504492"/>
            <a:chOff x="-2413000" y="1915594"/>
            <a:chExt cx="18680634" cy="250449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596B81F-E1E1-21C4-BFCD-11FEA85C6088}"/>
                </a:ext>
              </a:extLst>
            </p:cNvPr>
            <p:cNvSpPr/>
            <p:nvPr/>
          </p:nvSpPr>
          <p:spPr>
            <a:xfrm>
              <a:off x="-2413000" y="2472189"/>
              <a:ext cx="2057401" cy="67376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Embedded feature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DAD2196-E992-3CA7-12EA-E33A89DB2B7F}"/>
                </a:ext>
              </a:extLst>
            </p:cNvPr>
            <p:cNvSpPr/>
            <p:nvPr/>
          </p:nvSpPr>
          <p:spPr>
            <a:xfrm>
              <a:off x="-2413000" y="3476157"/>
              <a:ext cx="2057401" cy="67376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Embedded feature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84EB55-81AA-BB96-1912-BCA62CA29A6F}"/>
                </a:ext>
              </a:extLst>
            </p:cNvPr>
            <p:cNvSpPr/>
            <p:nvPr/>
          </p:nvSpPr>
          <p:spPr>
            <a:xfrm>
              <a:off x="2231193" y="1915594"/>
              <a:ext cx="709863" cy="156056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LSTM</a:t>
              </a:r>
            </a:p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#1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23EAD1-D2C6-6DF6-3FE2-1ED9DDB3CBB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-355599" y="2809073"/>
              <a:ext cx="2580775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882269-85CD-AC79-D527-65D8C83D09A0}"/>
                </a:ext>
              </a:extLst>
            </p:cNvPr>
            <p:cNvSpPr txBox="1"/>
            <p:nvPr/>
          </p:nvSpPr>
          <p:spPr>
            <a:xfrm>
              <a:off x="-100913" y="2377960"/>
              <a:ext cx="18341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</a:t>
              </a:r>
              <a:r>
                <a:rPr lang="en-TW" sz="1400" dirty="0"/>
                <a:t>eature length x 768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8F36C4-D22B-4170-E2B2-44D59FFEE143}"/>
                </a:ext>
              </a:extLst>
            </p:cNvPr>
            <p:cNvSpPr/>
            <p:nvPr/>
          </p:nvSpPr>
          <p:spPr>
            <a:xfrm>
              <a:off x="3741156" y="3076941"/>
              <a:ext cx="2057402" cy="10729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A5DA32F-BA02-85F7-F581-CC7EFA76317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-355599" y="3813041"/>
              <a:ext cx="4096755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EF2369-DF99-880E-B529-95036268F4F8}"/>
                </a:ext>
              </a:extLst>
            </p:cNvPr>
            <p:cNvCxnSpPr>
              <a:cxnSpLocks/>
            </p:cNvCxnSpPr>
            <p:nvPr/>
          </p:nvCxnSpPr>
          <p:spPr>
            <a:xfrm>
              <a:off x="2941056" y="3248526"/>
              <a:ext cx="8001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5F8787-22EB-B33D-41C2-2D541B4AD741}"/>
                </a:ext>
              </a:extLst>
            </p:cNvPr>
            <p:cNvSpPr txBox="1"/>
            <p:nvPr/>
          </p:nvSpPr>
          <p:spPr>
            <a:xfrm>
              <a:off x="544867" y="3931059"/>
              <a:ext cx="2045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pn_history</a:t>
              </a:r>
              <a:r>
                <a:rPr lang="en-US" sz="1400" dirty="0"/>
                <a:t> length x 768</a:t>
              </a:r>
              <a:endParaRPr lang="en-TW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37048F-4BE3-D967-0534-BCB4F73221E5}"/>
                </a:ext>
              </a:extLst>
            </p:cNvPr>
            <p:cNvSpPr txBox="1"/>
            <p:nvPr/>
          </p:nvSpPr>
          <p:spPr>
            <a:xfrm>
              <a:off x="3086869" y="2854511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768</a:t>
              </a:r>
              <a:endParaRPr lang="en-TW" sz="14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23876E-2963-128B-2521-B6C1D436EDC7}"/>
                </a:ext>
              </a:extLst>
            </p:cNvPr>
            <p:cNvSpPr/>
            <p:nvPr/>
          </p:nvSpPr>
          <p:spPr>
            <a:xfrm>
              <a:off x="7946197" y="1966043"/>
              <a:ext cx="709863" cy="245404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LSTM</a:t>
              </a:r>
            </a:p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#2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55DED3-FB4B-C971-93CA-AC90B19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8558" y="3593431"/>
              <a:ext cx="2147639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DB9FC7-A653-F8E7-4906-DC7F4C02C33E}"/>
                </a:ext>
              </a:extLst>
            </p:cNvPr>
            <p:cNvSpPr txBox="1"/>
            <p:nvPr/>
          </p:nvSpPr>
          <p:spPr>
            <a:xfrm>
              <a:off x="6020610" y="2990869"/>
              <a:ext cx="181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pn_history</a:t>
              </a:r>
              <a:r>
                <a:rPr lang="en-US" sz="1400" dirty="0"/>
                <a:t> length </a:t>
              </a:r>
            </a:p>
            <a:p>
              <a:pPr algn="ctr"/>
              <a:r>
                <a:rPr lang="en-US" sz="1400" dirty="0"/>
                <a:t>x 1536</a:t>
              </a:r>
              <a:endParaRPr lang="en-TW" sz="14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928CF7C-FEA8-0625-FC2D-E1E57E2702B1}"/>
                </a:ext>
              </a:extLst>
            </p:cNvPr>
            <p:cNvSpPr/>
            <p:nvPr/>
          </p:nvSpPr>
          <p:spPr>
            <a:xfrm>
              <a:off x="10448580" y="1966043"/>
              <a:ext cx="934545" cy="245404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Hidden</a:t>
              </a:r>
            </a:p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256 x 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1F20E7-E72F-EA1B-ABD1-F50E5F40AEBD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3593431"/>
              <a:ext cx="1769084" cy="2000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5E8D76-C502-BAA8-193E-621B4B6A7046}"/>
                </a:ext>
              </a:extLst>
            </p:cNvPr>
            <p:cNvSpPr txBox="1"/>
            <p:nvPr/>
          </p:nvSpPr>
          <p:spPr>
            <a:xfrm>
              <a:off x="8735327" y="2990869"/>
              <a:ext cx="1769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Pn_history</a:t>
              </a:r>
              <a:r>
                <a:rPr lang="en-US" sz="1400" dirty="0"/>
                <a:t> length</a:t>
              </a:r>
            </a:p>
            <a:p>
              <a:pPr algn="ctr"/>
              <a:r>
                <a:rPr lang="en-US" sz="1400" dirty="0"/>
                <a:t> x 256</a:t>
              </a:r>
              <a:endParaRPr lang="en-TW" sz="14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D1CE1E-D1B5-C911-2775-3E8AE1F32498}"/>
                </a:ext>
              </a:extLst>
            </p:cNvPr>
            <p:cNvSpPr/>
            <p:nvPr/>
          </p:nvSpPr>
          <p:spPr>
            <a:xfrm>
              <a:off x="12513968" y="2865112"/>
              <a:ext cx="2057402" cy="10729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600" dirty="0">
                  <a:solidFill>
                    <a:schemeClr val="tx1"/>
                  </a:solidFill>
                </a:rPr>
                <a:t>Sigmoid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5D082E1-7731-41EC-39E0-C6EE883C5003}"/>
                </a:ext>
              </a:extLst>
            </p:cNvPr>
            <p:cNvCxnSpPr>
              <a:cxnSpLocks/>
            </p:cNvCxnSpPr>
            <p:nvPr/>
          </p:nvCxnSpPr>
          <p:spPr>
            <a:xfrm>
              <a:off x="11383125" y="3613433"/>
              <a:ext cx="113084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4881E8-3A93-6DBA-7424-7C2E573D1E5A}"/>
                </a:ext>
              </a:extLst>
            </p:cNvPr>
            <p:cNvSpPr txBox="1"/>
            <p:nvPr/>
          </p:nvSpPr>
          <p:spPr>
            <a:xfrm>
              <a:off x="11383125" y="3037762"/>
              <a:ext cx="11308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Pn_history</a:t>
              </a:r>
              <a:r>
                <a:rPr lang="en-US" sz="1400" dirty="0"/>
                <a:t> length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AF5958E-742E-3F8D-CB1D-C0B98E31268D}"/>
                </a:ext>
              </a:extLst>
            </p:cNvPr>
            <p:cNvSpPr txBox="1"/>
            <p:nvPr/>
          </p:nvSpPr>
          <p:spPr>
            <a:xfrm>
              <a:off x="15136791" y="3032272"/>
              <a:ext cx="11308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Output </a:t>
              </a:r>
            </a:p>
            <a:p>
              <a:pPr algn="ctr"/>
              <a:r>
                <a:rPr lang="en-US" sz="1400" dirty="0"/>
                <a:t>[</a:t>
              </a:r>
              <a:r>
                <a:rPr lang="en-US" sz="1400" dirty="0" err="1"/>
                <a:t>pn_history</a:t>
              </a:r>
              <a:r>
                <a:rPr lang="en-US" sz="1400" dirty="0"/>
                <a:t> length]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E7394D9-053F-625E-4EA7-B0DF5B06B7B7}"/>
                </a:ext>
              </a:extLst>
            </p:cNvPr>
            <p:cNvCxnSpPr>
              <a:cxnSpLocks/>
              <a:stCxn id="44" idx="3"/>
              <a:endCxn id="50" idx="1"/>
            </p:cNvCxnSpPr>
            <p:nvPr/>
          </p:nvCxnSpPr>
          <p:spPr>
            <a:xfrm>
              <a:off x="14571370" y="3401604"/>
              <a:ext cx="565421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904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LSTM – Model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03A634EC-181C-D6A7-32DD-2EC900D9DDD8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2DF63-AB14-9552-169B-61A89185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3" y="2635491"/>
            <a:ext cx="11790433" cy="15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6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LSTM – Model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03A634EC-181C-D6A7-32DD-2EC900D9DDD8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2DF63-AB14-9552-169B-61A89185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66" y="2251692"/>
            <a:ext cx="19291611" cy="25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2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1C46D-8074-6CB8-E2AA-FC251584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D9EE7C01-C4CD-51F6-82BB-5825E8A60F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LSTM – Model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7056D2A-A77A-CC60-0E09-9CF20C5D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A27422AC-E0DD-F10D-2098-3DC347B3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03A634EC-181C-D6A7-32DD-2EC900D9DDD8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2DF63-AB14-9552-169B-61A89185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9935" y="2229280"/>
            <a:ext cx="19291611" cy="25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C7DED2F-5990-A95B-32B6-EF6E70862519}"/>
              </a:ext>
            </a:extLst>
          </p:cNvPr>
          <p:cNvSpPr/>
          <p:nvPr/>
        </p:nvSpPr>
        <p:spPr>
          <a:xfrm>
            <a:off x="7744408" y="1287751"/>
            <a:ext cx="3049257" cy="4652220"/>
          </a:xfrm>
          <a:prstGeom prst="roundRect">
            <a:avLst>
              <a:gd name="adj" fmla="val 837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1FC47D8-D1E2-0FEB-02CF-83C635C602DF}"/>
              </a:ext>
            </a:extLst>
          </p:cNvPr>
          <p:cNvSpPr/>
          <p:nvPr/>
        </p:nvSpPr>
        <p:spPr>
          <a:xfrm>
            <a:off x="1155564" y="1287751"/>
            <a:ext cx="4049486" cy="4652220"/>
          </a:xfrm>
          <a:prstGeom prst="roundRect">
            <a:avLst>
              <a:gd name="adj" fmla="val 83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3843D-8FD2-E168-9CC8-34B4303B9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3C9B5-B6C6-20FB-D03A-B9D15E1C7B08}"/>
              </a:ext>
            </a:extLst>
          </p:cNvPr>
          <p:cNvSpPr txBox="1"/>
          <p:nvPr/>
        </p:nvSpPr>
        <p:spPr>
          <a:xfrm>
            <a:off x="1606586" y="4622941"/>
            <a:ext cx="314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Mr. Cleveland is a 17yo M who was … negative except for </a:t>
            </a:r>
            <a:r>
              <a:rPr lang="en-US" sz="1600" b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light headedness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and SOB.</a:t>
            </a:r>
            <a:endParaRPr lang="en-TW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FE6277-733B-AF41-F419-91FEDB7D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196" y="2785162"/>
            <a:ext cx="1427065" cy="14270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90B6FC-72E7-D67A-AB59-C96FE92FBCA1}"/>
              </a:ext>
            </a:extLst>
          </p:cNvPr>
          <p:cNvSpPr txBox="1"/>
          <p:nvPr/>
        </p:nvSpPr>
        <p:spPr>
          <a:xfrm>
            <a:off x="7649160" y="3114615"/>
            <a:ext cx="3144505" cy="107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Index: ['552 568']</a:t>
            </a:r>
            <a:endParaRPr lang="en-US" sz="1600" b="1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[-1,0,0,0,…,</a:t>
            </a:r>
            <a:r>
              <a:rPr lang="en-US" sz="1600" b="0" kern="120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1,1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,0,0,-1,-1,-1]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dk1"/>
                </a:solidFill>
              </a:rPr>
              <a:t>Where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dk1"/>
                </a:solidFill>
              </a:rPr>
              <a:t> is loc of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annotation</a:t>
            </a:r>
            <a:endParaRPr lang="en-TW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D6466A-A58B-A1FD-A62F-C960268E5D96}"/>
              </a:ext>
            </a:extLst>
          </p:cNvPr>
          <p:cNvSpPr txBox="1"/>
          <p:nvPr/>
        </p:nvSpPr>
        <p:spPr>
          <a:xfrm>
            <a:off x="1589452" y="1819860"/>
            <a:ext cx="3144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Lightheaded</a:t>
            </a:r>
            <a:endParaRPr lang="en-TW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716BE-D5FD-46CE-F698-6D877745278C}"/>
              </a:ext>
            </a:extLst>
          </p:cNvPr>
          <p:cNvGrpSpPr/>
          <p:nvPr/>
        </p:nvGrpSpPr>
        <p:grpSpPr>
          <a:xfrm>
            <a:off x="2469097" y="2560249"/>
            <a:ext cx="1396637" cy="486707"/>
            <a:chOff x="5383034" y="4166452"/>
            <a:chExt cx="6091030" cy="81493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DB98900-4E7F-9E92-BCED-657DD8E04F07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86735A4-25E1-0F2C-EBB2-E433B1B03056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CA0A95-F206-9B7B-D0F7-EAC1534286D7}"/>
                </a:ext>
              </a:extLst>
            </p:cNvPr>
            <p:cNvSpPr txBox="1"/>
            <p:nvPr/>
          </p:nvSpPr>
          <p:spPr>
            <a:xfrm>
              <a:off x="5742315" y="4166452"/>
              <a:ext cx="5322659" cy="58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feature_text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A496D7-4CD8-A542-7E9E-86C4AB33E282}"/>
              </a:ext>
            </a:extLst>
          </p:cNvPr>
          <p:cNvGrpSpPr/>
          <p:nvPr/>
        </p:nvGrpSpPr>
        <p:grpSpPr>
          <a:xfrm>
            <a:off x="2481988" y="3700286"/>
            <a:ext cx="1396637" cy="486707"/>
            <a:chOff x="5383034" y="4166452"/>
            <a:chExt cx="6091030" cy="81493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4C12FC3-3461-2C2F-C1CC-667F09E4B379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F4BDCB6-83BA-BD9A-D087-8FF80BB5A51F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37FCF0-B00B-61F3-C6BB-4F1AE15AEF2B}"/>
                </a:ext>
              </a:extLst>
            </p:cNvPr>
            <p:cNvSpPr txBox="1"/>
            <p:nvPr/>
          </p:nvSpPr>
          <p:spPr>
            <a:xfrm>
              <a:off x="5742315" y="4166452"/>
              <a:ext cx="5322659" cy="634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pn_history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559533-B6C5-DA13-C8C8-FEE98DF70938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3161705" y="2219970"/>
            <a:ext cx="0" cy="34027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D88E9C-977B-855D-8777-6B7E37B8503F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3174596" y="4186993"/>
            <a:ext cx="4243" cy="43594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747CD5-61B7-8257-1A0E-10C254F13340}"/>
              </a:ext>
            </a:extLst>
          </p:cNvPr>
          <p:cNvSpPr txBox="1"/>
          <p:nvPr/>
        </p:nvSpPr>
        <p:spPr>
          <a:xfrm>
            <a:off x="6531429" y="-715281"/>
            <a:ext cx="361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/>
              <a:t>Make the history token (circunstance) have relation with feature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7C06933-8C8C-4294-3CCB-BC587FC335FF}"/>
              </a:ext>
            </a:extLst>
          </p:cNvPr>
          <p:cNvCxnSpPr>
            <a:endCxn id="11" idx="2"/>
          </p:cNvCxnSpPr>
          <p:nvPr/>
        </p:nvCxnSpPr>
        <p:spPr>
          <a:xfrm flipV="1">
            <a:off x="4751091" y="4191448"/>
            <a:ext cx="4470322" cy="94038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4BAF5B-161B-3362-5B38-561C5CD6935B}"/>
              </a:ext>
            </a:extLst>
          </p:cNvPr>
          <p:cNvSpPr txBox="1"/>
          <p:nvPr/>
        </p:nvSpPr>
        <p:spPr>
          <a:xfrm>
            <a:off x="5932144" y="4793389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chemeClr val="bg1">
                    <a:lumMod val="50000"/>
                  </a:schemeClr>
                </a:solidFill>
              </a:rPr>
              <a:t>convert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9013AE-6552-B220-F48C-105599061E4A}"/>
              </a:ext>
            </a:extLst>
          </p:cNvPr>
          <p:cNvSpPr txBox="1"/>
          <p:nvPr/>
        </p:nvSpPr>
        <p:spPr>
          <a:xfrm>
            <a:off x="8996530" y="6027710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b="1" u="sng" dirty="0">
                <a:solidFill>
                  <a:schemeClr val="accent5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2C2CB8-A6B7-E7AF-3652-BA56253A56E0}"/>
              </a:ext>
            </a:extLst>
          </p:cNvPr>
          <p:cNvSpPr txBox="1"/>
          <p:nvPr/>
        </p:nvSpPr>
        <p:spPr>
          <a:xfrm>
            <a:off x="2782336" y="6024084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b="1" u="sng" dirty="0">
                <a:solidFill>
                  <a:schemeClr val="accent4">
                    <a:lumMod val="50000"/>
                  </a:schemeClr>
                </a:solidFill>
              </a:rPr>
              <a:t>Input</a:t>
            </a:r>
          </a:p>
        </p:txBody>
      </p:sp>
      <p:sp>
        <p:nvSpPr>
          <p:cNvPr id="50" name="Content Placeholder 1">
            <a:extLst>
              <a:ext uri="{FF2B5EF4-FFF2-40B4-BE49-F238E27FC236}">
                <a16:creationId xmlns:a16="http://schemas.microsoft.com/office/drawing/2014/main" id="{E2C061FE-EB95-75E7-26DC-575553ED1B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EB6C57BC-E1ED-9F4D-06F4-EB1AD36D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C256C41B-42EF-3902-BE72-354E5D6B2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53" name="副標題 2">
            <a:extLst>
              <a:ext uri="{FF2B5EF4-FFF2-40B4-BE49-F238E27FC236}">
                <a16:creationId xmlns:a16="http://schemas.microsoft.com/office/drawing/2014/main" id="{DCF3189F-6D91-05F4-E028-6D19119AEB6A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251671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C7DED2F-5990-A95B-32B6-EF6E70862519}"/>
              </a:ext>
            </a:extLst>
          </p:cNvPr>
          <p:cNvSpPr/>
          <p:nvPr/>
        </p:nvSpPr>
        <p:spPr>
          <a:xfrm>
            <a:off x="7744408" y="1287751"/>
            <a:ext cx="3049257" cy="4652220"/>
          </a:xfrm>
          <a:prstGeom prst="roundRect">
            <a:avLst>
              <a:gd name="adj" fmla="val 837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1FC47D8-D1E2-0FEB-02CF-83C635C602DF}"/>
              </a:ext>
            </a:extLst>
          </p:cNvPr>
          <p:cNvSpPr/>
          <p:nvPr/>
        </p:nvSpPr>
        <p:spPr>
          <a:xfrm>
            <a:off x="1155564" y="1287751"/>
            <a:ext cx="4049486" cy="4652220"/>
          </a:xfrm>
          <a:prstGeom prst="roundRect">
            <a:avLst>
              <a:gd name="adj" fmla="val 83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3843D-8FD2-E168-9CC8-34B4303B9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3C9B5-B6C6-20FB-D03A-B9D15E1C7B08}"/>
              </a:ext>
            </a:extLst>
          </p:cNvPr>
          <p:cNvSpPr txBox="1"/>
          <p:nvPr/>
        </p:nvSpPr>
        <p:spPr>
          <a:xfrm>
            <a:off x="1606586" y="4718611"/>
            <a:ext cx="314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Mr. Cleveland is a 17yo M who was … negative except for </a:t>
            </a:r>
            <a:r>
              <a:rPr lang="en-US" sz="1600" b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light headedness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and SOB.</a:t>
            </a:r>
            <a:endParaRPr lang="en-TW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0B6FC-72E7-D67A-AB59-C96FE92FBCA1}"/>
              </a:ext>
            </a:extLst>
          </p:cNvPr>
          <p:cNvSpPr txBox="1"/>
          <p:nvPr/>
        </p:nvSpPr>
        <p:spPr>
          <a:xfrm>
            <a:off x="7649160" y="3114615"/>
            <a:ext cx="3144505" cy="107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Index: ['552 568']</a:t>
            </a:r>
            <a:endParaRPr lang="en-US" sz="1600" b="1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[-1,0,0,0,…,</a:t>
            </a:r>
            <a:r>
              <a:rPr lang="en-US" sz="1600" b="0" kern="120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1,1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,0,0,-1,-1,-1]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dk1"/>
                </a:solidFill>
              </a:rPr>
              <a:t>Where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dk1"/>
                </a:solidFill>
              </a:rPr>
              <a:t> is loc of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annotation</a:t>
            </a:r>
            <a:endParaRPr lang="en-TW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D6466A-A58B-A1FD-A62F-C960268E5D96}"/>
              </a:ext>
            </a:extLst>
          </p:cNvPr>
          <p:cNvSpPr txBox="1"/>
          <p:nvPr/>
        </p:nvSpPr>
        <p:spPr>
          <a:xfrm>
            <a:off x="1595164" y="1603479"/>
            <a:ext cx="3144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Lightheaded</a:t>
            </a:r>
            <a:endParaRPr lang="en-TW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716BE-D5FD-46CE-F698-6D877745278C}"/>
              </a:ext>
            </a:extLst>
          </p:cNvPr>
          <p:cNvGrpSpPr/>
          <p:nvPr/>
        </p:nvGrpSpPr>
        <p:grpSpPr>
          <a:xfrm>
            <a:off x="2476278" y="2244985"/>
            <a:ext cx="1396637" cy="486707"/>
            <a:chOff x="5383034" y="4166452"/>
            <a:chExt cx="6091030" cy="81493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DB98900-4E7F-9E92-BCED-657DD8E04F07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86735A4-25E1-0F2C-EBB2-E433B1B03056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CA0A95-F206-9B7B-D0F7-EAC1534286D7}"/>
                </a:ext>
              </a:extLst>
            </p:cNvPr>
            <p:cNvSpPr txBox="1"/>
            <p:nvPr/>
          </p:nvSpPr>
          <p:spPr>
            <a:xfrm>
              <a:off x="5742315" y="4166452"/>
              <a:ext cx="5322659" cy="58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feature_text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A496D7-4CD8-A542-7E9E-86C4AB33E282}"/>
              </a:ext>
            </a:extLst>
          </p:cNvPr>
          <p:cNvGrpSpPr/>
          <p:nvPr/>
        </p:nvGrpSpPr>
        <p:grpSpPr>
          <a:xfrm>
            <a:off x="2484228" y="3897125"/>
            <a:ext cx="1396637" cy="486707"/>
            <a:chOff x="5383034" y="4166452"/>
            <a:chExt cx="6091030" cy="81493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4C12FC3-3461-2C2F-C1CC-667F09E4B379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F4BDCB6-83BA-BD9A-D087-8FF80BB5A51F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37FCF0-B00B-61F3-C6BB-4F1AE15AEF2B}"/>
                </a:ext>
              </a:extLst>
            </p:cNvPr>
            <p:cNvSpPr txBox="1"/>
            <p:nvPr/>
          </p:nvSpPr>
          <p:spPr>
            <a:xfrm>
              <a:off x="5742315" y="4166452"/>
              <a:ext cx="5322659" cy="634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pn_history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559533-B6C5-DA13-C8C8-FEE98DF70938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3167417" y="2003589"/>
            <a:ext cx="1469" cy="2413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D88E9C-977B-855D-8777-6B7E37B8503F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3176836" y="4383832"/>
            <a:ext cx="2003" cy="33477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441959-9176-A953-5E26-9FFB66959A35}"/>
              </a:ext>
            </a:extLst>
          </p:cNvPr>
          <p:cNvCxnSpPr>
            <a:cxnSpLocks/>
          </p:cNvCxnSpPr>
          <p:nvPr/>
        </p:nvCxnSpPr>
        <p:spPr>
          <a:xfrm flipV="1">
            <a:off x="2970587" y="2858110"/>
            <a:ext cx="0" cy="9330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7CA6A7-9360-7958-D93C-32FCF2054C74}"/>
              </a:ext>
            </a:extLst>
          </p:cNvPr>
          <p:cNvCxnSpPr>
            <a:cxnSpLocks/>
          </p:cNvCxnSpPr>
          <p:nvPr/>
        </p:nvCxnSpPr>
        <p:spPr>
          <a:xfrm>
            <a:off x="3363809" y="2858110"/>
            <a:ext cx="0" cy="9330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747CD5-61B7-8257-1A0E-10C254F13340}"/>
              </a:ext>
            </a:extLst>
          </p:cNvPr>
          <p:cNvSpPr txBox="1"/>
          <p:nvPr/>
        </p:nvSpPr>
        <p:spPr>
          <a:xfrm>
            <a:off x="6531429" y="-715281"/>
            <a:ext cx="361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/>
              <a:t>Make the history token (circunstance) have relation with feature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7C06933-8C8C-4294-3CCB-BC587FC335FF}"/>
              </a:ext>
            </a:extLst>
          </p:cNvPr>
          <p:cNvCxnSpPr>
            <a:endCxn id="11" idx="2"/>
          </p:cNvCxnSpPr>
          <p:nvPr/>
        </p:nvCxnSpPr>
        <p:spPr>
          <a:xfrm flipV="1">
            <a:off x="4751091" y="4191448"/>
            <a:ext cx="4470322" cy="94038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4BAF5B-161B-3362-5B38-561C5CD6935B}"/>
              </a:ext>
            </a:extLst>
          </p:cNvPr>
          <p:cNvSpPr txBox="1"/>
          <p:nvPr/>
        </p:nvSpPr>
        <p:spPr>
          <a:xfrm>
            <a:off x="5932144" y="4793389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chemeClr val="bg1">
                    <a:lumMod val="50000"/>
                  </a:schemeClr>
                </a:solidFill>
              </a:rPr>
              <a:t>convert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C7767-A82A-EEA3-A7C8-089A4A115C6D}"/>
              </a:ext>
            </a:extLst>
          </p:cNvPr>
          <p:cNvSpPr txBox="1"/>
          <p:nvPr/>
        </p:nvSpPr>
        <p:spPr>
          <a:xfrm>
            <a:off x="3308077" y="3070954"/>
            <a:ext cx="1358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solidFill>
                  <a:schemeClr val="accent6">
                    <a:lumMod val="75000"/>
                  </a:schemeClr>
                </a:solidFill>
              </a:rPr>
              <a:t>Build up the relation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9013AE-6552-B220-F48C-105599061E4A}"/>
              </a:ext>
            </a:extLst>
          </p:cNvPr>
          <p:cNvSpPr txBox="1"/>
          <p:nvPr/>
        </p:nvSpPr>
        <p:spPr>
          <a:xfrm>
            <a:off x="8996530" y="6027710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b="1" u="sng" dirty="0">
                <a:solidFill>
                  <a:schemeClr val="accent5">
                    <a:lumMod val="50000"/>
                  </a:schemeClr>
                </a:solidFill>
              </a:rPr>
              <a:t>Label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EF141-AD98-A3FE-8A46-9B0F89F78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196" y="2785162"/>
            <a:ext cx="1427065" cy="1427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03B670-1024-AD51-81F8-1095B66BA311}"/>
              </a:ext>
            </a:extLst>
          </p:cNvPr>
          <p:cNvSpPr txBox="1"/>
          <p:nvPr/>
        </p:nvSpPr>
        <p:spPr>
          <a:xfrm>
            <a:off x="2782336" y="6024084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b="1" u="sng" dirty="0">
                <a:solidFill>
                  <a:schemeClr val="accent4">
                    <a:lumMod val="50000"/>
                  </a:schemeClr>
                </a:solidFill>
              </a:rPr>
              <a:t>Input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96FB106-00DB-2E87-5842-F5A64798AC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6D0A1A46-7FA3-CD65-008F-A86B89ED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D0B6BB85-8305-A317-0684-3E8B6AA180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27" name="副標題 2">
            <a:extLst>
              <a:ext uri="{FF2B5EF4-FFF2-40B4-BE49-F238E27FC236}">
                <a16:creationId xmlns:a16="http://schemas.microsoft.com/office/drawing/2014/main" id="{AC635A26-F7A5-2250-12FB-CB75A9E902E0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419869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C7DED2F-5990-A95B-32B6-EF6E70862519}"/>
              </a:ext>
            </a:extLst>
          </p:cNvPr>
          <p:cNvSpPr/>
          <p:nvPr/>
        </p:nvSpPr>
        <p:spPr>
          <a:xfrm>
            <a:off x="7744408" y="1287751"/>
            <a:ext cx="3049257" cy="4652220"/>
          </a:xfrm>
          <a:prstGeom prst="roundRect">
            <a:avLst>
              <a:gd name="adj" fmla="val 837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1FC47D8-D1E2-0FEB-02CF-83C635C602DF}"/>
              </a:ext>
            </a:extLst>
          </p:cNvPr>
          <p:cNvSpPr/>
          <p:nvPr/>
        </p:nvSpPr>
        <p:spPr>
          <a:xfrm>
            <a:off x="1155564" y="1287751"/>
            <a:ext cx="4049486" cy="4652220"/>
          </a:xfrm>
          <a:prstGeom prst="roundRect">
            <a:avLst>
              <a:gd name="adj" fmla="val 83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3843D-8FD2-E168-9CC8-34B4303B9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3C9B5-B6C6-20FB-D03A-B9D15E1C7B08}"/>
              </a:ext>
            </a:extLst>
          </p:cNvPr>
          <p:cNvSpPr txBox="1"/>
          <p:nvPr/>
        </p:nvSpPr>
        <p:spPr>
          <a:xfrm>
            <a:off x="1606586" y="4718611"/>
            <a:ext cx="3144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Mr. Cleveland is a 17yo M who was … negative except for </a:t>
            </a:r>
            <a:r>
              <a:rPr lang="en-US" sz="1600" b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light headedness 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and SOB.</a:t>
            </a:r>
            <a:endParaRPr lang="en-TW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0B6FC-72E7-D67A-AB59-C96FE92FBCA1}"/>
              </a:ext>
            </a:extLst>
          </p:cNvPr>
          <p:cNvSpPr txBox="1"/>
          <p:nvPr/>
        </p:nvSpPr>
        <p:spPr>
          <a:xfrm>
            <a:off x="7649160" y="3114615"/>
            <a:ext cx="3144505" cy="107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Index: ['552 568']</a:t>
            </a:r>
            <a:endParaRPr lang="en-US" sz="1600" b="1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[-1,0,0,0,…,</a:t>
            </a:r>
            <a:r>
              <a:rPr lang="en-US" sz="1600" b="0" kern="120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1,1</a:t>
            </a:r>
            <a:r>
              <a:rPr lang="en-US" sz="16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,0,0,-1,-1,-1]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dk1"/>
                </a:solidFill>
              </a:rPr>
              <a:t>Where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dk1"/>
                </a:solidFill>
              </a:rPr>
              <a:t> is loc of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annotation</a:t>
            </a:r>
            <a:endParaRPr lang="en-TW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D6466A-A58B-A1FD-A62F-C960268E5D96}"/>
              </a:ext>
            </a:extLst>
          </p:cNvPr>
          <p:cNvSpPr txBox="1"/>
          <p:nvPr/>
        </p:nvSpPr>
        <p:spPr>
          <a:xfrm>
            <a:off x="1595164" y="1603479"/>
            <a:ext cx="3144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Lightheaded</a:t>
            </a:r>
            <a:endParaRPr lang="en-TW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716BE-D5FD-46CE-F698-6D877745278C}"/>
              </a:ext>
            </a:extLst>
          </p:cNvPr>
          <p:cNvGrpSpPr/>
          <p:nvPr/>
        </p:nvGrpSpPr>
        <p:grpSpPr>
          <a:xfrm>
            <a:off x="2476278" y="2244985"/>
            <a:ext cx="1396637" cy="486707"/>
            <a:chOff x="5383034" y="4166452"/>
            <a:chExt cx="6091030" cy="81493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DB98900-4E7F-9E92-BCED-657DD8E04F07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86735A4-25E1-0F2C-EBB2-E433B1B03056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CA0A95-F206-9B7B-D0F7-EAC1534286D7}"/>
                </a:ext>
              </a:extLst>
            </p:cNvPr>
            <p:cNvSpPr txBox="1"/>
            <p:nvPr/>
          </p:nvSpPr>
          <p:spPr>
            <a:xfrm>
              <a:off x="5742315" y="4166452"/>
              <a:ext cx="5322659" cy="58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feature_text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A496D7-4CD8-A542-7E9E-86C4AB33E282}"/>
              </a:ext>
            </a:extLst>
          </p:cNvPr>
          <p:cNvGrpSpPr/>
          <p:nvPr/>
        </p:nvGrpSpPr>
        <p:grpSpPr>
          <a:xfrm>
            <a:off x="2484228" y="3897125"/>
            <a:ext cx="1396637" cy="486707"/>
            <a:chOff x="5383034" y="4166452"/>
            <a:chExt cx="6091030" cy="81493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4C12FC3-3461-2C2F-C1CC-667F09E4B379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F4BDCB6-83BA-BD9A-D087-8FF80BB5A51F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37FCF0-B00B-61F3-C6BB-4F1AE15AEF2B}"/>
                </a:ext>
              </a:extLst>
            </p:cNvPr>
            <p:cNvSpPr txBox="1"/>
            <p:nvPr/>
          </p:nvSpPr>
          <p:spPr>
            <a:xfrm>
              <a:off x="5742315" y="4166452"/>
              <a:ext cx="5322659" cy="634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pn_history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9ACF8B9-4271-8CF2-3FE8-0CAF1F5B1AB6}"/>
              </a:ext>
            </a:extLst>
          </p:cNvPr>
          <p:cNvSpPr txBox="1"/>
          <p:nvPr/>
        </p:nvSpPr>
        <p:spPr>
          <a:xfrm>
            <a:off x="2782336" y="6024084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b="1" u="sng" dirty="0">
                <a:solidFill>
                  <a:schemeClr val="accent4">
                    <a:lumMod val="50000"/>
                  </a:schemeClr>
                </a:solidFill>
              </a:rPr>
              <a:t>Input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559533-B6C5-DA13-C8C8-FEE98DF70938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3167417" y="2003589"/>
            <a:ext cx="1469" cy="2413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D88E9C-977B-855D-8777-6B7E37B8503F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3176836" y="4383832"/>
            <a:ext cx="2003" cy="33477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441959-9176-A953-5E26-9FFB66959A35}"/>
              </a:ext>
            </a:extLst>
          </p:cNvPr>
          <p:cNvCxnSpPr>
            <a:cxnSpLocks/>
          </p:cNvCxnSpPr>
          <p:nvPr/>
        </p:nvCxnSpPr>
        <p:spPr>
          <a:xfrm flipV="1">
            <a:off x="2970587" y="2858110"/>
            <a:ext cx="0" cy="9330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7CA6A7-9360-7958-D93C-32FCF2054C74}"/>
              </a:ext>
            </a:extLst>
          </p:cNvPr>
          <p:cNvCxnSpPr>
            <a:cxnSpLocks/>
          </p:cNvCxnSpPr>
          <p:nvPr/>
        </p:nvCxnSpPr>
        <p:spPr>
          <a:xfrm>
            <a:off x="3363809" y="2858110"/>
            <a:ext cx="0" cy="9330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747CD5-61B7-8257-1A0E-10C254F13340}"/>
              </a:ext>
            </a:extLst>
          </p:cNvPr>
          <p:cNvSpPr txBox="1"/>
          <p:nvPr/>
        </p:nvSpPr>
        <p:spPr>
          <a:xfrm>
            <a:off x="6531429" y="-715281"/>
            <a:ext cx="361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/>
              <a:t>Make the history token (circunstance) have relation with feature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7C06933-8C8C-4294-3CCB-BC587FC335FF}"/>
              </a:ext>
            </a:extLst>
          </p:cNvPr>
          <p:cNvCxnSpPr>
            <a:endCxn id="11" idx="2"/>
          </p:cNvCxnSpPr>
          <p:nvPr/>
        </p:nvCxnSpPr>
        <p:spPr>
          <a:xfrm flipV="1">
            <a:off x="4751091" y="4191448"/>
            <a:ext cx="4470322" cy="94038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4BAF5B-161B-3362-5B38-561C5CD6935B}"/>
              </a:ext>
            </a:extLst>
          </p:cNvPr>
          <p:cNvSpPr txBox="1"/>
          <p:nvPr/>
        </p:nvSpPr>
        <p:spPr>
          <a:xfrm>
            <a:off x="5932144" y="4793389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solidFill>
                  <a:schemeClr val="bg1">
                    <a:lumMod val="50000"/>
                  </a:schemeClr>
                </a:solidFill>
              </a:rPr>
              <a:t>convert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C7767-A82A-EEA3-A7C8-089A4A115C6D}"/>
              </a:ext>
            </a:extLst>
          </p:cNvPr>
          <p:cNvSpPr txBox="1"/>
          <p:nvPr/>
        </p:nvSpPr>
        <p:spPr>
          <a:xfrm>
            <a:off x="3308077" y="3070954"/>
            <a:ext cx="1358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solidFill>
                  <a:schemeClr val="accent6">
                    <a:lumMod val="75000"/>
                  </a:schemeClr>
                </a:solidFill>
              </a:rPr>
              <a:t>Build up the relation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9013AE-6552-B220-F48C-105599061E4A}"/>
              </a:ext>
            </a:extLst>
          </p:cNvPr>
          <p:cNvSpPr txBox="1"/>
          <p:nvPr/>
        </p:nvSpPr>
        <p:spPr>
          <a:xfrm>
            <a:off x="8996530" y="6027710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b="1" u="sng" dirty="0">
                <a:solidFill>
                  <a:schemeClr val="accent5">
                    <a:lumMod val="50000"/>
                  </a:schemeClr>
                </a:solidFill>
              </a:rPr>
              <a:t>Label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71F9AD-CB9B-23F3-2154-F7E597E5AB14}"/>
              </a:ext>
            </a:extLst>
          </p:cNvPr>
          <p:cNvSpPr/>
          <p:nvPr/>
        </p:nvSpPr>
        <p:spPr>
          <a:xfrm>
            <a:off x="5514260" y="1693953"/>
            <a:ext cx="1843366" cy="487340"/>
          </a:xfrm>
          <a:prstGeom prst="roundRect">
            <a:avLst>
              <a:gd name="adj" fmla="val 25933"/>
            </a:avLst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Training &amp;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4C653-F69F-B315-3517-BDA5432F1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90" y="2339680"/>
            <a:ext cx="740229" cy="740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4D463-A62B-FD69-921A-45EB65D1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196" y="3121064"/>
            <a:ext cx="1427065" cy="1427065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ED77AB7-CAD2-8F71-A776-F213576020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5783D712-E504-62FA-E23E-9BB2550E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56F79F84-4E7A-30FB-9B46-83AD66B516F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27" name="副標題 2">
            <a:extLst>
              <a:ext uri="{FF2B5EF4-FFF2-40B4-BE49-F238E27FC236}">
                <a16:creationId xmlns:a16="http://schemas.microsoft.com/office/drawing/2014/main" id="{D1EE4301-7423-9277-5429-EBC6235AFEC5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33212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616B1-4D89-DAFC-842B-8C35AB6BB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A2E5C4-65D7-8AB8-71C7-063FAE263AAA}"/>
              </a:ext>
            </a:extLst>
          </p:cNvPr>
          <p:cNvGrpSpPr/>
          <p:nvPr/>
        </p:nvGrpSpPr>
        <p:grpSpPr>
          <a:xfrm>
            <a:off x="2564175" y="1696825"/>
            <a:ext cx="7007087" cy="671591"/>
            <a:chOff x="5383034" y="4208382"/>
            <a:chExt cx="6066545" cy="77300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B9DB7C3-5E3C-A790-1432-EBCDAA290CED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44C03CC-8323-27E0-742D-AC3599B7D4E5}"/>
                </a:ext>
              </a:extLst>
            </p:cNvPr>
            <p:cNvSpPr/>
            <p:nvPr/>
          </p:nvSpPr>
          <p:spPr>
            <a:xfrm>
              <a:off x="5408357" y="4208382"/>
              <a:ext cx="6041222" cy="731079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7EAABB-C254-9C65-CE2F-2A203C869D5B}"/>
                </a:ext>
              </a:extLst>
            </p:cNvPr>
            <p:cNvSpPr txBox="1"/>
            <p:nvPr/>
          </p:nvSpPr>
          <p:spPr>
            <a:xfrm>
              <a:off x="5742315" y="4296402"/>
              <a:ext cx="5322659" cy="483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solidFill>
                    <a:schemeClr val="bg1"/>
                  </a:solidFill>
                </a:rPr>
                <a:t>Whole step of preparing dataset (input, label) </a:t>
              </a:r>
            </a:p>
          </p:txBody>
        </p:sp>
      </p:grp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D608F22-5A2F-D43C-8855-0A0616C25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9601" y="2660094"/>
            <a:ext cx="8252749" cy="3447661"/>
          </a:xfrm>
        </p:spPr>
        <p:txBody>
          <a:bodyPr>
            <a:normAutofit/>
          </a:bodyPr>
          <a:lstStyle/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Find the </a:t>
            </a:r>
            <a:r>
              <a:rPr lang="en-US" sz="1600" i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max_len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Helvetica Neue" panose="02000503000000020004" pitchFamily="2" charset="0"/>
              </a:rPr>
              <a:t>input size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Convert the inputs, including </a:t>
            </a:r>
            <a:r>
              <a:rPr lang="en-US" sz="1600" i="1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pn_history</a:t>
            </a:r>
            <a:r>
              <a:rPr lang="en-US" sz="1600" i="1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i="1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feature_text</a:t>
            </a:r>
            <a:r>
              <a:rPr lang="en-US" sz="1600" i="1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to</a:t>
            </a:r>
            <a:r>
              <a:rPr lang="en-US" dirty="0">
                <a:effectLst/>
                <a:latin typeface="Helvetica Neue" panose="02000503000000020004" pitchFamily="2" charset="0"/>
              </a:rPr>
              <a:t> tokens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Convert the </a:t>
            </a:r>
            <a:r>
              <a:rPr lang="en-US" sz="1600" i="1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pn_history</a:t>
            </a:r>
            <a:r>
              <a:rPr lang="en-US" sz="1600" i="1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</a:rPr>
              <a:t>into the labels with value </a:t>
            </a:r>
            <a:r>
              <a:rPr lang="en-US" sz="16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{-1,0,1}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Prepare </a:t>
            </a:r>
            <a:r>
              <a:rPr lang="en-US" i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max_len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latin typeface="Helvetica Neue" panose="02000503000000020004" pitchFamily="2" charset="0"/>
              </a:rPr>
              <a:t>array with 0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Filled special token ([CLS], [SEP], [PAD],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etc</a:t>
            </a:r>
            <a:r>
              <a:rPr lang="en-US" dirty="0">
                <a:effectLst/>
                <a:latin typeface="Helvetica Neue" panose="02000503000000020004" pitchFamily="2" charset="0"/>
              </a:rPr>
              <a:t>) with -1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>
                <a:effectLst/>
                <a:latin typeface="Helvetica Neue" panose="02000503000000020004" pitchFamily="2" charset="0"/>
              </a:rPr>
              <a:t>Find the tokens which contain the annotations, and filled with value with 1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>
                <a:latin typeface="Helvetica Neue" panose="02000503000000020004" pitchFamily="2" charset="0"/>
              </a:rPr>
              <a:t>Result will be like: [-1, 0, 0, 1, 1, 0, 0] 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95DB0A6-052C-AFD6-B703-62CF4701DA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BF81B8D-17FA-5EC0-43FA-D08F3DCD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48F8F2BD-2722-0907-46AE-4D4979DBF3B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22" name="副標題 2">
            <a:extLst>
              <a:ext uri="{FF2B5EF4-FFF2-40B4-BE49-F238E27FC236}">
                <a16:creationId xmlns:a16="http://schemas.microsoft.com/office/drawing/2014/main" id="{021543D8-914A-5D6A-B3BC-F3567E34D45F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173785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7AD-4EF4-55E1-51AA-4422635F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6" y="910022"/>
            <a:ext cx="6721474" cy="5488215"/>
          </a:xfrm>
        </p:spPr>
        <p:txBody>
          <a:bodyPr/>
          <a:lstStyle/>
          <a:p>
            <a:r>
              <a:rPr lang="en-US" sz="4400" dirty="0"/>
              <a:t>1. Introduction </a:t>
            </a:r>
            <a:br>
              <a:rPr lang="en-US" sz="4400" dirty="0"/>
            </a:br>
            <a:r>
              <a:rPr lang="en-US" sz="4400" dirty="0"/>
              <a:t>/ Motivation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CFBE-2BCF-9CEC-DBDD-9D3662ED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FECF00-D0F6-D87C-B6C0-1CE891A5C842}"/>
              </a:ext>
            </a:extLst>
          </p:cNvPr>
          <p:cNvSpPr/>
          <p:nvPr/>
        </p:nvSpPr>
        <p:spPr>
          <a:xfrm>
            <a:off x="2661920" y="155448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4C8887-4B5E-322B-52C4-12E5615A253C}"/>
              </a:ext>
            </a:extLst>
          </p:cNvPr>
          <p:cNvSpPr/>
          <p:nvPr/>
        </p:nvSpPr>
        <p:spPr>
          <a:xfrm>
            <a:off x="2831462" y="137160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69D3F652-3030-90D9-6CFB-7D196EF769BE}"/>
              </a:ext>
            </a:extLst>
          </p:cNvPr>
          <p:cNvSpPr txBox="1">
            <a:spLocks/>
          </p:cNvSpPr>
          <p:nvPr/>
        </p:nvSpPr>
        <p:spPr>
          <a:xfrm>
            <a:off x="7381992" y="5456188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90000"/>
              </a:lnSpc>
            </a:pPr>
            <a:r>
              <a:rPr lang="en-US" altLang="zh-TW" sz="1400" b="1" dirty="0">
                <a:solidFill>
                  <a:schemeClr val="tx1"/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tx1"/>
                </a:solidFill>
              </a:rPr>
              <a:t>Paál</a:t>
            </a:r>
            <a:endParaRPr lang="en-US" altLang="zh-TW" sz="14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0B6683-8E16-4AB7-522F-DD2D8DCC56AD}"/>
              </a:ext>
            </a:extLst>
          </p:cNvPr>
          <p:cNvSpPr/>
          <p:nvPr/>
        </p:nvSpPr>
        <p:spPr>
          <a:xfrm>
            <a:off x="-2458066" y="2644526"/>
            <a:ext cx="1740555" cy="17405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C5838-9485-233C-D041-3DF95A0B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9272" y="2966346"/>
            <a:ext cx="1150070" cy="11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76243-708E-06B0-782E-F401C8234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A2527-810C-9912-9628-193EA65F1EFD}"/>
              </a:ext>
            </a:extLst>
          </p:cNvPr>
          <p:cNvSpPr txBox="1"/>
          <p:nvPr/>
        </p:nvSpPr>
        <p:spPr>
          <a:xfrm>
            <a:off x="3677112" y="43884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+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C82E438C-0790-999B-883B-3C4608621C1C}"/>
              </a:ext>
            </a:extLst>
          </p:cNvPr>
          <p:cNvSpPr/>
          <p:nvPr/>
        </p:nvSpPr>
        <p:spPr>
          <a:xfrm flipH="1">
            <a:off x="3497895" y="5504467"/>
            <a:ext cx="895739" cy="976778"/>
          </a:xfrm>
          <a:prstGeom prst="cube">
            <a:avLst>
              <a:gd name="adj" fmla="val 6823"/>
            </a:avLst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D9238-A57B-0564-B8E8-CBA070AB9CC6}"/>
              </a:ext>
            </a:extLst>
          </p:cNvPr>
          <p:cNvSpPr/>
          <p:nvPr/>
        </p:nvSpPr>
        <p:spPr>
          <a:xfrm>
            <a:off x="3608605" y="5652449"/>
            <a:ext cx="737736" cy="9333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4C54FAA-0D93-30AC-A093-116F469A33E0}"/>
              </a:ext>
            </a:extLst>
          </p:cNvPr>
          <p:cNvCxnSpPr>
            <a:cxnSpLocks/>
            <a:stCxn id="19" idx="1"/>
            <a:endCxn id="25" idx="1"/>
          </p:cNvCxnSpPr>
          <p:nvPr/>
        </p:nvCxnSpPr>
        <p:spPr>
          <a:xfrm rot="10800000">
            <a:off x="2317191" y="4548039"/>
            <a:ext cx="1291414" cy="1151079"/>
          </a:xfrm>
          <a:prstGeom prst="bentConnector3">
            <a:avLst>
              <a:gd name="adj1" fmla="val 133031"/>
            </a:avLst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B2ED65-9F5B-8D69-16AF-DBE0AFA4C04E}"/>
              </a:ext>
            </a:extLst>
          </p:cNvPr>
          <p:cNvGrpSpPr/>
          <p:nvPr/>
        </p:nvGrpSpPr>
        <p:grpSpPr>
          <a:xfrm>
            <a:off x="2305770" y="4304684"/>
            <a:ext cx="1396637" cy="486707"/>
            <a:chOff x="2337897" y="2558662"/>
            <a:chExt cx="1396637" cy="486707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321114B-0B81-1CFD-8FD5-5D2BE6F97B96}"/>
                </a:ext>
              </a:extLst>
            </p:cNvPr>
            <p:cNvSpPr/>
            <p:nvPr/>
          </p:nvSpPr>
          <p:spPr>
            <a:xfrm>
              <a:off x="2337897" y="2608746"/>
              <a:ext cx="1385216" cy="436623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1AF36BD-3E2F-49A6-F8CF-6A112C933F03}"/>
                </a:ext>
              </a:extLst>
            </p:cNvPr>
            <p:cNvSpPr/>
            <p:nvPr/>
          </p:nvSpPr>
          <p:spPr>
            <a:xfrm>
              <a:off x="2349318" y="2583704"/>
              <a:ext cx="1385216" cy="436623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0656C2-3663-335B-6D17-069069DD26DA}"/>
                </a:ext>
              </a:extLst>
            </p:cNvPr>
            <p:cNvSpPr txBox="1"/>
            <p:nvPr/>
          </p:nvSpPr>
          <p:spPr>
            <a:xfrm>
              <a:off x="2420278" y="2558662"/>
              <a:ext cx="1220454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pn_history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8982366-96E6-92C6-08FA-85DB700CB513}"/>
              </a:ext>
            </a:extLst>
          </p:cNvPr>
          <p:cNvSpPr txBox="1"/>
          <p:nvPr/>
        </p:nvSpPr>
        <p:spPr>
          <a:xfrm>
            <a:off x="2257704" y="4912652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Combine </a:t>
            </a:r>
            <a:r>
              <a:rPr lang="en-TW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feature_text </a:t>
            </a:r>
            <a:r>
              <a:rPr lang="en-TW" sz="1200" dirty="0"/>
              <a:t>and </a:t>
            </a:r>
            <a:r>
              <a:rPr lang="en-TW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pn_history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1310C8-155A-7DE9-C4CC-66D7DD226A62}"/>
              </a:ext>
            </a:extLst>
          </p:cNvPr>
          <p:cNvGrpSpPr/>
          <p:nvPr/>
        </p:nvGrpSpPr>
        <p:grpSpPr>
          <a:xfrm>
            <a:off x="3945765" y="4302160"/>
            <a:ext cx="1396637" cy="486707"/>
            <a:chOff x="2337897" y="2558662"/>
            <a:chExt cx="1396637" cy="48670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1065812-A996-9F68-98AF-806884A7914F}"/>
                </a:ext>
              </a:extLst>
            </p:cNvPr>
            <p:cNvSpPr/>
            <p:nvPr/>
          </p:nvSpPr>
          <p:spPr>
            <a:xfrm>
              <a:off x="2337897" y="2608746"/>
              <a:ext cx="1385216" cy="436623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4190F76-BD9D-4524-A31F-71E3E5270AD0}"/>
                </a:ext>
              </a:extLst>
            </p:cNvPr>
            <p:cNvSpPr/>
            <p:nvPr/>
          </p:nvSpPr>
          <p:spPr>
            <a:xfrm>
              <a:off x="2349318" y="2583704"/>
              <a:ext cx="1385216" cy="436623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A04AC-9097-6674-2FA4-137927A25054}"/>
                </a:ext>
              </a:extLst>
            </p:cNvPr>
            <p:cNvSpPr txBox="1"/>
            <p:nvPr/>
          </p:nvSpPr>
          <p:spPr>
            <a:xfrm>
              <a:off x="2420278" y="2558662"/>
              <a:ext cx="1220454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feature_text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613F847-E48B-3DB0-0CBC-55EDF37DEF89}"/>
              </a:ext>
            </a:extLst>
          </p:cNvPr>
          <p:cNvSpPr txBox="1"/>
          <p:nvPr/>
        </p:nvSpPr>
        <p:spPr>
          <a:xfrm>
            <a:off x="2480309" y="5718026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</a:t>
            </a:r>
            <a:r>
              <a:rPr lang="en-TW" sz="1200" dirty="0"/>
              <a:t>ach row</a:t>
            </a:r>
            <a:endParaRPr lang="en-TW" sz="1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5F1B2D-0B8F-8282-BDC8-E5B3DCFEAF04}"/>
              </a:ext>
            </a:extLst>
          </p:cNvPr>
          <p:cNvGrpSpPr/>
          <p:nvPr/>
        </p:nvGrpSpPr>
        <p:grpSpPr>
          <a:xfrm>
            <a:off x="2847672" y="1775531"/>
            <a:ext cx="1957587" cy="1023615"/>
            <a:chOff x="2847672" y="1775531"/>
            <a:chExt cx="1957587" cy="102361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B501AC4-6A7C-13F8-0873-9880F50C1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6466" y="2384367"/>
              <a:ext cx="0" cy="414779"/>
            </a:xfrm>
            <a:prstGeom prst="straightConnector1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E9E0DB-FC69-6474-E849-FAEA0CE9369C}"/>
                </a:ext>
              </a:extLst>
            </p:cNvPr>
            <p:cNvSpPr txBox="1"/>
            <p:nvPr/>
          </p:nvSpPr>
          <p:spPr>
            <a:xfrm>
              <a:off x="2847672" y="1775531"/>
              <a:ext cx="19575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token_ids</a:t>
              </a:r>
              <a:endParaRPr lang="en-US" sz="1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[1,100,33,…,4]</a:t>
              </a:r>
              <a:endParaRPr lang="en-TW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D403B3-EF0D-96C8-0CFE-9264331CE039}"/>
              </a:ext>
            </a:extLst>
          </p:cNvPr>
          <p:cNvGrpSpPr/>
          <p:nvPr/>
        </p:nvGrpSpPr>
        <p:grpSpPr>
          <a:xfrm>
            <a:off x="2257704" y="2920351"/>
            <a:ext cx="3137528" cy="1265095"/>
            <a:chOff x="2257704" y="2920351"/>
            <a:chExt cx="3137528" cy="126509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CDCE034-7897-08F3-4B97-04DE45A8FB33}"/>
                </a:ext>
              </a:extLst>
            </p:cNvPr>
            <p:cNvSpPr/>
            <p:nvPr/>
          </p:nvSpPr>
          <p:spPr>
            <a:xfrm>
              <a:off x="2257704" y="2920351"/>
              <a:ext cx="3137528" cy="59018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Tokenize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6BEBC20-1480-FBDA-2DC0-8B4E583CB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6466" y="3676519"/>
              <a:ext cx="0" cy="508927"/>
            </a:xfrm>
            <a:prstGeom prst="straightConnector1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3A2C23B-61A3-EAE2-778B-53981F2FC697}"/>
              </a:ext>
            </a:extLst>
          </p:cNvPr>
          <p:cNvGrpSpPr/>
          <p:nvPr/>
        </p:nvGrpSpPr>
        <p:grpSpPr>
          <a:xfrm>
            <a:off x="3826466" y="1223082"/>
            <a:ext cx="5079878" cy="2205918"/>
            <a:chOff x="3826466" y="1223082"/>
            <a:chExt cx="5079878" cy="220591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EAC7441-1A02-9247-07F6-667642462BC9}"/>
                </a:ext>
              </a:extLst>
            </p:cNvPr>
            <p:cNvGrpSpPr/>
            <p:nvPr/>
          </p:nvGrpSpPr>
          <p:grpSpPr>
            <a:xfrm>
              <a:off x="3826466" y="1223082"/>
              <a:ext cx="3657854" cy="1836585"/>
              <a:chOff x="3826466" y="1223082"/>
              <a:chExt cx="3657854" cy="183658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F08485-06FE-0705-3BE1-0052D0D809BC}"/>
                  </a:ext>
                </a:extLst>
              </p:cNvPr>
              <p:cNvSpPr txBox="1"/>
              <p:nvPr/>
            </p:nvSpPr>
            <p:spPr>
              <a:xfrm>
                <a:off x="4852379" y="1223082"/>
                <a:ext cx="21259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Add </a:t>
                </a:r>
                <a:r>
                  <a:rPr lang="en-US" sz="1200" dirty="0" err="1"/>
                  <a:t>len</a:t>
                </a:r>
                <a:r>
                  <a:rPr lang="en-US" sz="1200" dirty="0"/>
                  <a:t>(</a:t>
                </a:r>
                <a:r>
                  <a:rPr lang="en-US" sz="1200" dirty="0" err="1"/>
                  <a:t>token_ids</a:t>
                </a:r>
                <a:r>
                  <a:rPr lang="en-US" sz="1200" dirty="0"/>
                  <a:t>) to array. </a:t>
                </a:r>
                <a:endParaRPr lang="en-TW" sz="1200" i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83D20FE-6062-84F1-9282-A4540BA39E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13324" y="588672"/>
                <a:ext cx="1284137" cy="3657854"/>
              </a:xfrm>
              <a:prstGeom prst="bentConnector3">
                <a:avLst>
                  <a:gd name="adj1" fmla="val -17802"/>
                </a:avLst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D95EBE-09DC-D67B-A0D2-84F44CED9195}"/>
                </a:ext>
              </a:extLst>
            </p:cNvPr>
            <p:cNvSpPr txBox="1"/>
            <p:nvPr/>
          </p:nvSpPr>
          <p:spPr>
            <a:xfrm>
              <a:off x="6062296" y="3059668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arr</a:t>
              </a:r>
              <a:r>
                <a:rPr 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len</a:t>
              </a:r>
              <a:r>
                <a:rPr 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(…),</a:t>
              </a:r>
              <a:r>
                <a:rPr lang="en-US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len</a:t>
              </a:r>
              <a:r>
                <a:rPr 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(…),…] </a:t>
              </a:r>
              <a:endParaRPr lang="en-TW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759A640C-1AB4-C4E6-BA04-13DA1F9539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</a:t>
            </a:r>
          </a:p>
        </p:txBody>
      </p:sp>
      <p:sp>
        <p:nvSpPr>
          <p:cNvPr id="56" name="Title 3">
            <a:extLst>
              <a:ext uri="{FF2B5EF4-FFF2-40B4-BE49-F238E27FC236}">
                <a16:creationId xmlns:a16="http://schemas.microsoft.com/office/drawing/2014/main" id="{2021A927-2861-28C9-941F-64D28D75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0A384910-4043-1DE4-0E3B-119DDB9415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58" name="副標題 2">
            <a:extLst>
              <a:ext uri="{FF2B5EF4-FFF2-40B4-BE49-F238E27FC236}">
                <a16:creationId xmlns:a16="http://schemas.microsoft.com/office/drawing/2014/main" id="{45C039C6-E7DF-0605-7F99-D49CC489B173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249908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76243-708E-06B0-782E-F401C8234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A2527-810C-9912-9628-193EA65F1EFD}"/>
              </a:ext>
            </a:extLst>
          </p:cNvPr>
          <p:cNvSpPr txBox="1"/>
          <p:nvPr/>
        </p:nvSpPr>
        <p:spPr>
          <a:xfrm>
            <a:off x="3677112" y="43884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+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C82E438C-0790-999B-883B-3C4608621C1C}"/>
              </a:ext>
            </a:extLst>
          </p:cNvPr>
          <p:cNvSpPr/>
          <p:nvPr/>
        </p:nvSpPr>
        <p:spPr>
          <a:xfrm flipH="1">
            <a:off x="3497895" y="5504467"/>
            <a:ext cx="895739" cy="976778"/>
          </a:xfrm>
          <a:prstGeom prst="cube">
            <a:avLst>
              <a:gd name="adj" fmla="val 6823"/>
            </a:avLst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D9238-A57B-0564-B8E8-CBA070AB9CC6}"/>
              </a:ext>
            </a:extLst>
          </p:cNvPr>
          <p:cNvSpPr/>
          <p:nvPr/>
        </p:nvSpPr>
        <p:spPr>
          <a:xfrm>
            <a:off x="3608605" y="5793949"/>
            <a:ext cx="737736" cy="9333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4C54FAA-0D93-30AC-A093-116F469A33E0}"/>
              </a:ext>
            </a:extLst>
          </p:cNvPr>
          <p:cNvCxnSpPr>
            <a:cxnSpLocks/>
            <a:stCxn id="19" idx="1"/>
            <a:endCxn id="25" idx="1"/>
          </p:cNvCxnSpPr>
          <p:nvPr/>
        </p:nvCxnSpPr>
        <p:spPr>
          <a:xfrm rot="10800000">
            <a:off x="2317191" y="4548039"/>
            <a:ext cx="1291414" cy="1292579"/>
          </a:xfrm>
          <a:prstGeom prst="bentConnector3">
            <a:avLst>
              <a:gd name="adj1" fmla="val 132301"/>
            </a:avLst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B2ED65-9F5B-8D69-16AF-DBE0AFA4C04E}"/>
              </a:ext>
            </a:extLst>
          </p:cNvPr>
          <p:cNvGrpSpPr/>
          <p:nvPr/>
        </p:nvGrpSpPr>
        <p:grpSpPr>
          <a:xfrm>
            <a:off x="2305770" y="4304684"/>
            <a:ext cx="1396637" cy="486707"/>
            <a:chOff x="2337897" y="2558662"/>
            <a:chExt cx="1396637" cy="486707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321114B-0B81-1CFD-8FD5-5D2BE6F97B96}"/>
                </a:ext>
              </a:extLst>
            </p:cNvPr>
            <p:cNvSpPr/>
            <p:nvPr/>
          </p:nvSpPr>
          <p:spPr>
            <a:xfrm>
              <a:off x="2337897" y="2608746"/>
              <a:ext cx="1385216" cy="436623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1AF36BD-3E2F-49A6-F8CF-6A112C933F03}"/>
                </a:ext>
              </a:extLst>
            </p:cNvPr>
            <p:cNvSpPr/>
            <p:nvPr/>
          </p:nvSpPr>
          <p:spPr>
            <a:xfrm>
              <a:off x="2349318" y="2583704"/>
              <a:ext cx="1385216" cy="436623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0656C2-3663-335B-6D17-069069DD26DA}"/>
                </a:ext>
              </a:extLst>
            </p:cNvPr>
            <p:cNvSpPr txBox="1"/>
            <p:nvPr/>
          </p:nvSpPr>
          <p:spPr>
            <a:xfrm>
              <a:off x="2420278" y="2558662"/>
              <a:ext cx="1220454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pn_history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8982366-96E6-92C6-08FA-85DB700CB513}"/>
              </a:ext>
            </a:extLst>
          </p:cNvPr>
          <p:cNvSpPr txBox="1"/>
          <p:nvPr/>
        </p:nvSpPr>
        <p:spPr>
          <a:xfrm>
            <a:off x="2257704" y="4912652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Combine </a:t>
            </a:r>
            <a:r>
              <a:rPr lang="en-TW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feature_text </a:t>
            </a:r>
            <a:r>
              <a:rPr lang="en-TW" sz="1200" dirty="0"/>
              <a:t>and </a:t>
            </a:r>
            <a:r>
              <a:rPr lang="en-TW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pn_history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1310C8-155A-7DE9-C4CC-66D7DD226A62}"/>
              </a:ext>
            </a:extLst>
          </p:cNvPr>
          <p:cNvGrpSpPr/>
          <p:nvPr/>
        </p:nvGrpSpPr>
        <p:grpSpPr>
          <a:xfrm>
            <a:off x="3945765" y="4302160"/>
            <a:ext cx="1396637" cy="486707"/>
            <a:chOff x="2337897" y="2558662"/>
            <a:chExt cx="1396637" cy="48670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1065812-A996-9F68-98AF-806884A7914F}"/>
                </a:ext>
              </a:extLst>
            </p:cNvPr>
            <p:cNvSpPr/>
            <p:nvPr/>
          </p:nvSpPr>
          <p:spPr>
            <a:xfrm>
              <a:off x="2337897" y="2608746"/>
              <a:ext cx="1385216" cy="436623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4190F76-BD9D-4524-A31F-71E3E5270AD0}"/>
                </a:ext>
              </a:extLst>
            </p:cNvPr>
            <p:cNvSpPr/>
            <p:nvPr/>
          </p:nvSpPr>
          <p:spPr>
            <a:xfrm>
              <a:off x="2349318" y="2583704"/>
              <a:ext cx="1385216" cy="436623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A04AC-9097-6674-2FA4-137927A25054}"/>
                </a:ext>
              </a:extLst>
            </p:cNvPr>
            <p:cNvSpPr txBox="1"/>
            <p:nvPr/>
          </p:nvSpPr>
          <p:spPr>
            <a:xfrm>
              <a:off x="2420278" y="2558662"/>
              <a:ext cx="1220454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feature_text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613F847-E48B-3DB0-0CBC-55EDF37DEF89}"/>
              </a:ext>
            </a:extLst>
          </p:cNvPr>
          <p:cNvSpPr txBox="1"/>
          <p:nvPr/>
        </p:nvSpPr>
        <p:spPr>
          <a:xfrm>
            <a:off x="2450250" y="584842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</a:t>
            </a:r>
            <a:r>
              <a:rPr lang="en-TW" sz="1200" dirty="0"/>
              <a:t>ach row</a:t>
            </a:r>
            <a:endParaRPr lang="en-TW" sz="1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5F1B2D-0B8F-8282-BDC8-E5B3DCFEAF04}"/>
              </a:ext>
            </a:extLst>
          </p:cNvPr>
          <p:cNvGrpSpPr/>
          <p:nvPr/>
        </p:nvGrpSpPr>
        <p:grpSpPr>
          <a:xfrm>
            <a:off x="2847672" y="1775531"/>
            <a:ext cx="1957587" cy="1023615"/>
            <a:chOff x="2847672" y="1775531"/>
            <a:chExt cx="1957587" cy="102361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B501AC4-6A7C-13F8-0873-9880F50C1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6466" y="2384367"/>
              <a:ext cx="0" cy="414779"/>
            </a:xfrm>
            <a:prstGeom prst="straightConnector1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E9E0DB-FC69-6474-E849-FAEA0CE9369C}"/>
                </a:ext>
              </a:extLst>
            </p:cNvPr>
            <p:cNvSpPr txBox="1"/>
            <p:nvPr/>
          </p:nvSpPr>
          <p:spPr>
            <a:xfrm>
              <a:off x="2847672" y="1775531"/>
              <a:ext cx="19575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token_ids</a:t>
              </a:r>
              <a:endParaRPr lang="en-US" sz="1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[1,100,33,…,4]</a:t>
              </a:r>
              <a:endParaRPr lang="en-TW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D403B3-EF0D-96C8-0CFE-9264331CE039}"/>
              </a:ext>
            </a:extLst>
          </p:cNvPr>
          <p:cNvGrpSpPr/>
          <p:nvPr/>
        </p:nvGrpSpPr>
        <p:grpSpPr>
          <a:xfrm>
            <a:off x="2257704" y="2920351"/>
            <a:ext cx="3137528" cy="1265095"/>
            <a:chOff x="2257704" y="2920351"/>
            <a:chExt cx="3137528" cy="126509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CDCE034-7897-08F3-4B97-04DE45A8FB33}"/>
                </a:ext>
              </a:extLst>
            </p:cNvPr>
            <p:cNvSpPr/>
            <p:nvPr/>
          </p:nvSpPr>
          <p:spPr>
            <a:xfrm>
              <a:off x="2257704" y="2920351"/>
              <a:ext cx="3137528" cy="59018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Tokenize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6BEBC20-1480-FBDA-2DC0-8B4E583CB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6466" y="3676519"/>
              <a:ext cx="0" cy="508927"/>
            </a:xfrm>
            <a:prstGeom prst="straightConnector1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A53A86F-27A2-A698-E430-FD51B47323A6}"/>
              </a:ext>
            </a:extLst>
          </p:cNvPr>
          <p:cNvSpPr txBox="1"/>
          <p:nvPr/>
        </p:nvSpPr>
        <p:spPr>
          <a:xfrm>
            <a:off x="5568922" y="5875692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Iterate till the end</a:t>
            </a:r>
            <a:endParaRPr lang="en-TW" sz="1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5CF794A-7E7A-4D97-8017-F6F851AFAC44}"/>
              </a:ext>
            </a:extLst>
          </p:cNvPr>
          <p:cNvCxnSpPr>
            <a:cxnSpLocks/>
          </p:cNvCxnSpPr>
          <p:nvPr/>
        </p:nvCxnSpPr>
        <p:spPr>
          <a:xfrm rot="5400000">
            <a:off x="4706837" y="3068507"/>
            <a:ext cx="2416990" cy="3137977"/>
          </a:xfrm>
          <a:prstGeom prst="bentConnector2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14BFA-FD25-47BF-75FC-33F567F0EA82}"/>
              </a:ext>
            </a:extLst>
          </p:cNvPr>
          <p:cNvGrpSpPr/>
          <p:nvPr/>
        </p:nvGrpSpPr>
        <p:grpSpPr>
          <a:xfrm>
            <a:off x="3826466" y="1223082"/>
            <a:ext cx="5068171" cy="2205918"/>
            <a:chOff x="3826466" y="1223082"/>
            <a:chExt cx="5068171" cy="22059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065676-73E5-DB9E-1F6A-7E66E9ABD62A}"/>
                </a:ext>
              </a:extLst>
            </p:cNvPr>
            <p:cNvGrpSpPr/>
            <p:nvPr/>
          </p:nvGrpSpPr>
          <p:grpSpPr>
            <a:xfrm>
              <a:off x="3826466" y="1223082"/>
              <a:ext cx="3657854" cy="1836585"/>
              <a:chOff x="3826466" y="1223082"/>
              <a:chExt cx="3657854" cy="183658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AA0B6D-0E0F-EA73-9D92-8B4C3770C633}"/>
                  </a:ext>
                </a:extLst>
              </p:cNvPr>
              <p:cNvSpPr txBox="1"/>
              <p:nvPr/>
            </p:nvSpPr>
            <p:spPr>
              <a:xfrm>
                <a:off x="4852379" y="1223082"/>
                <a:ext cx="21259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Add </a:t>
                </a:r>
                <a:r>
                  <a:rPr lang="en-US" sz="1200" dirty="0" err="1"/>
                  <a:t>len</a:t>
                </a:r>
                <a:r>
                  <a:rPr lang="en-US" sz="1200" dirty="0"/>
                  <a:t>(</a:t>
                </a:r>
                <a:r>
                  <a:rPr lang="en-US" sz="1200" dirty="0" err="1"/>
                  <a:t>token_ids</a:t>
                </a:r>
                <a:r>
                  <a:rPr lang="en-US" sz="1200" dirty="0"/>
                  <a:t>) to array. </a:t>
                </a:r>
                <a:endParaRPr lang="en-TW" sz="1200" i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81068EF3-62E1-25EC-5395-5A4B8613B16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13324" y="588672"/>
                <a:ext cx="1284137" cy="3657854"/>
              </a:xfrm>
              <a:prstGeom prst="bentConnector3">
                <a:avLst>
                  <a:gd name="adj1" fmla="val -17802"/>
                </a:avLst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B7A47F-4B7A-0E9E-D216-5E1950367327}"/>
                </a:ext>
              </a:extLst>
            </p:cNvPr>
            <p:cNvSpPr txBox="1"/>
            <p:nvPr/>
          </p:nvSpPr>
          <p:spPr>
            <a:xfrm>
              <a:off x="6050589" y="3059668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arr</a:t>
              </a:r>
              <a:r>
                <a:rPr 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len</a:t>
              </a:r>
              <a:r>
                <a:rPr 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(…),</a:t>
              </a:r>
              <a:r>
                <a:rPr lang="en-US" i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len</a:t>
              </a:r>
              <a:r>
                <a:rPr 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(…),…] </a:t>
              </a:r>
              <a:endParaRPr lang="en-TW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5FE6496-B91B-D200-B672-BAED03868BE3}"/>
              </a:ext>
            </a:extLst>
          </p:cNvPr>
          <p:cNvSpPr/>
          <p:nvPr/>
        </p:nvSpPr>
        <p:spPr>
          <a:xfrm>
            <a:off x="8958813" y="2853575"/>
            <a:ext cx="3038595" cy="822944"/>
          </a:xfrm>
          <a:prstGeom prst="roundRect">
            <a:avLst>
              <a:gd name="adj" fmla="val 25933"/>
            </a:avLst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Finally we peak the </a:t>
            </a:r>
            <a:r>
              <a:rPr lang="en-TW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max_len </a:t>
            </a:r>
            <a:r>
              <a:rPr lang="en-TW" sz="1400" dirty="0"/>
              <a:t>of token_ids as our model input size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C2A94-41A2-A16F-34A2-7A8FFEDCB6E5}"/>
              </a:ext>
            </a:extLst>
          </p:cNvPr>
          <p:cNvSpPr txBox="1"/>
          <p:nvPr/>
        </p:nvSpPr>
        <p:spPr>
          <a:xfrm>
            <a:off x="9572960" y="3792482"/>
            <a:ext cx="1992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solidFill>
                  <a:schemeClr val="accent2"/>
                </a:solidFill>
              </a:rPr>
              <a:t>Pretend our max_len is 15.</a:t>
            </a:r>
            <a:endParaRPr lang="en-TW" sz="1200" i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6354904C-596E-824B-3C3D-78CBA7DE19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F7944379-600B-07DE-CD7B-C2938C27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177CE10-5E4F-215A-3B73-B23693A1B89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43" name="副標題 2">
            <a:extLst>
              <a:ext uri="{FF2B5EF4-FFF2-40B4-BE49-F238E27FC236}">
                <a16:creationId xmlns:a16="http://schemas.microsoft.com/office/drawing/2014/main" id="{4296BB4A-8424-13E2-4E15-C70050577EF0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5F946-300C-8ACC-F940-CC63880D6557}"/>
              </a:ext>
            </a:extLst>
          </p:cNvPr>
          <p:cNvSpPr txBox="1"/>
          <p:nvPr/>
        </p:nvSpPr>
        <p:spPr>
          <a:xfrm>
            <a:off x="8609610" y="5557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700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EB96A-C8D6-9C5D-027A-88E80DD83A5B}"/>
              </a:ext>
            </a:extLst>
          </p:cNvPr>
          <p:cNvSpPr txBox="1"/>
          <p:nvPr/>
        </p:nvSpPr>
        <p:spPr>
          <a:xfrm>
            <a:off x="2630736" y="32076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+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B9D4D2BC-2A99-95CF-5E8B-91CB2ED529F6}"/>
              </a:ext>
            </a:extLst>
          </p:cNvPr>
          <p:cNvSpPr/>
          <p:nvPr/>
        </p:nvSpPr>
        <p:spPr>
          <a:xfrm flipH="1">
            <a:off x="2451519" y="4323711"/>
            <a:ext cx="895739" cy="976778"/>
          </a:xfrm>
          <a:prstGeom prst="cube">
            <a:avLst>
              <a:gd name="adj" fmla="val 6823"/>
            </a:avLst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06167E-46F6-098A-3123-BC5E32121D70}"/>
              </a:ext>
            </a:extLst>
          </p:cNvPr>
          <p:cNvSpPr/>
          <p:nvPr/>
        </p:nvSpPr>
        <p:spPr>
          <a:xfrm>
            <a:off x="2562229" y="4471693"/>
            <a:ext cx="737736" cy="9333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820387FE-FAA2-A427-CBCF-88BDFC8308A4}"/>
              </a:ext>
            </a:extLst>
          </p:cNvPr>
          <p:cNvCxnSpPr>
            <a:cxnSpLocks/>
            <a:stCxn id="13" idx="1"/>
            <a:endCxn id="17" idx="1"/>
          </p:cNvCxnSpPr>
          <p:nvPr/>
        </p:nvCxnSpPr>
        <p:spPr>
          <a:xfrm rot="10800000">
            <a:off x="1270815" y="3367283"/>
            <a:ext cx="1291414" cy="1151079"/>
          </a:xfrm>
          <a:prstGeom prst="bentConnector3">
            <a:avLst>
              <a:gd name="adj1" fmla="val 133031"/>
            </a:avLst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0DB902-BB42-CBA0-AC42-00618585B803}"/>
              </a:ext>
            </a:extLst>
          </p:cNvPr>
          <p:cNvGrpSpPr/>
          <p:nvPr/>
        </p:nvGrpSpPr>
        <p:grpSpPr>
          <a:xfrm>
            <a:off x="1259394" y="3123928"/>
            <a:ext cx="1396637" cy="486707"/>
            <a:chOff x="2337897" y="2558662"/>
            <a:chExt cx="1396637" cy="48670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A924161-88B7-A57D-0756-883E4086DECF}"/>
                </a:ext>
              </a:extLst>
            </p:cNvPr>
            <p:cNvSpPr/>
            <p:nvPr/>
          </p:nvSpPr>
          <p:spPr>
            <a:xfrm>
              <a:off x="2337897" y="2608746"/>
              <a:ext cx="1385216" cy="436623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CEB32EF-71DD-0BD7-8FF4-2F7DEEA52DA4}"/>
                </a:ext>
              </a:extLst>
            </p:cNvPr>
            <p:cNvSpPr/>
            <p:nvPr/>
          </p:nvSpPr>
          <p:spPr>
            <a:xfrm>
              <a:off x="2349318" y="2583704"/>
              <a:ext cx="1385216" cy="436623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309D64-CC6B-15ED-B132-9DD02136F073}"/>
                </a:ext>
              </a:extLst>
            </p:cNvPr>
            <p:cNvSpPr txBox="1"/>
            <p:nvPr/>
          </p:nvSpPr>
          <p:spPr>
            <a:xfrm>
              <a:off x="2420278" y="2558662"/>
              <a:ext cx="1220454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pn_history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5C8A529-31F2-B7A6-9792-EC4808C3B12E}"/>
              </a:ext>
            </a:extLst>
          </p:cNvPr>
          <p:cNvSpPr txBox="1"/>
          <p:nvPr/>
        </p:nvSpPr>
        <p:spPr>
          <a:xfrm>
            <a:off x="1211328" y="3731896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Combine </a:t>
            </a:r>
            <a:r>
              <a:rPr lang="en-TW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feature_text </a:t>
            </a:r>
            <a:r>
              <a:rPr lang="en-TW" sz="1200" dirty="0"/>
              <a:t>and </a:t>
            </a:r>
            <a:r>
              <a:rPr lang="en-TW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pn_history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62EDCC-2811-16BE-3DEE-A22A2AC47F12}"/>
              </a:ext>
            </a:extLst>
          </p:cNvPr>
          <p:cNvGrpSpPr/>
          <p:nvPr/>
        </p:nvGrpSpPr>
        <p:grpSpPr>
          <a:xfrm>
            <a:off x="2899389" y="3121404"/>
            <a:ext cx="1396637" cy="486707"/>
            <a:chOff x="2337897" y="2558662"/>
            <a:chExt cx="1396637" cy="48670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3E358CA-E2C8-0C37-0A75-77975D0AE91B}"/>
                </a:ext>
              </a:extLst>
            </p:cNvPr>
            <p:cNvSpPr/>
            <p:nvPr/>
          </p:nvSpPr>
          <p:spPr>
            <a:xfrm>
              <a:off x="2337897" y="2608746"/>
              <a:ext cx="1385216" cy="436623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6432EE4-2BF2-311B-4BA4-182DD33D5297}"/>
                </a:ext>
              </a:extLst>
            </p:cNvPr>
            <p:cNvSpPr/>
            <p:nvPr/>
          </p:nvSpPr>
          <p:spPr>
            <a:xfrm>
              <a:off x="2349318" y="2583704"/>
              <a:ext cx="1385216" cy="436623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8F8053-4B09-7864-2676-4E9C7EAEC814}"/>
                </a:ext>
              </a:extLst>
            </p:cNvPr>
            <p:cNvSpPr txBox="1"/>
            <p:nvPr/>
          </p:nvSpPr>
          <p:spPr>
            <a:xfrm>
              <a:off x="2420278" y="2558662"/>
              <a:ext cx="1220454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feature_text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286F98-34E0-C71A-6602-2F485F12D87A}"/>
              </a:ext>
            </a:extLst>
          </p:cNvPr>
          <p:cNvSpPr txBox="1"/>
          <p:nvPr/>
        </p:nvSpPr>
        <p:spPr>
          <a:xfrm>
            <a:off x="1433933" y="453727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</a:t>
            </a:r>
            <a:r>
              <a:rPr lang="en-TW" sz="1200" dirty="0"/>
              <a:t>ach row</a:t>
            </a:r>
            <a:endParaRPr lang="en-TW" sz="1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94894E-1DDA-C395-493B-78A1FA638C0C}"/>
              </a:ext>
            </a:extLst>
          </p:cNvPr>
          <p:cNvSpPr txBox="1"/>
          <p:nvPr/>
        </p:nvSpPr>
        <p:spPr>
          <a:xfrm>
            <a:off x="1056764" y="2614461"/>
            <a:ext cx="1813317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dirty="0">
                <a:solidFill>
                  <a:srgbClr val="3794FF"/>
                </a:solidFill>
                <a:latin typeface="SF Mono"/>
              </a:rPr>
              <a:t>I have a headache.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3EF2E-F49C-0077-9EFC-9BA992755F20}"/>
              </a:ext>
            </a:extLst>
          </p:cNvPr>
          <p:cNvSpPr txBox="1"/>
          <p:nvPr/>
        </p:nvSpPr>
        <p:spPr>
          <a:xfrm>
            <a:off x="3380059" y="2604521"/>
            <a:ext cx="516488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dirty="0">
                <a:solidFill>
                  <a:srgbClr val="3794FF"/>
                </a:solidFill>
                <a:latin typeface="SF Mono"/>
              </a:rPr>
              <a:t>Sick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63601C-3445-CA9A-0261-40F9F98ADD5E}"/>
              </a:ext>
            </a:extLst>
          </p:cNvPr>
          <p:cNvCxnSpPr>
            <a:cxnSpLocks/>
          </p:cNvCxnSpPr>
          <p:nvPr/>
        </p:nvCxnSpPr>
        <p:spPr>
          <a:xfrm rot="5400000" flipV="1">
            <a:off x="7019222" y="3135334"/>
            <a:ext cx="0" cy="508927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3883EC8-2BCA-CCAB-592A-3F94C4856278}"/>
              </a:ext>
            </a:extLst>
          </p:cNvPr>
          <p:cNvSpPr/>
          <p:nvPr/>
        </p:nvSpPr>
        <p:spPr>
          <a:xfrm>
            <a:off x="5071550" y="2784858"/>
            <a:ext cx="1574346" cy="11510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Tokenize</a:t>
            </a:r>
          </a:p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TW" sz="1200" dirty="0">
                <a:solidFill>
                  <a:schemeClr val="accent6">
                    <a:lumMod val="75000"/>
                  </a:schemeClr>
                </a:solidFill>
              </a:rPr>
              <a:t>ith </a:t>
            </a:r>
            <a:r>
              <a:rPr lang="en-TW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max_len </a:t>
            </a:r>
            <a:r>
              <a:rPr lang="en-TW" sz="1200" dirty="0">
                <a:solidFill>
                  <a:schemeClr val="accent6">
                    <a:lumMod val="75000"/>
                  </a:schemeClr>
                </a:solidFill>
              </a:rPr>
              <a:t>15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A00006-FB49-78DA-ED3D-791CD4D29A02}"/>
              </a:ext>
            </a:extLst>
          </p:cNvPr>
          <p:cNvCxnSpPr>
            <a:cxnSpLocks/>
          </p:cNvCxnSpPr>
          <p:nvPr/>
        </p:nvCxnSpPr>
        <p:spPr>
          <a:xfrm rot="5400000" flipV="1">
            <a:off x="4725977" y="3135334"/>
            <a:ext cx="0" cy="508927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05AAF1-2025-2461-F904-4C7905D19A67}"/>
              </a:ext>
            </a:extLst>
          </p:cNvPr>
          <p:cNvSpPr txBox="1"/>
          <p:nvPr/>
        </p:nvSpPr>
        <p:spPr>
          <a:xfrm>
            <a:off x="7241076" y="2333245"/>
            <a:ext cx="4674747" cy="83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I</a:t>
            </a:r>
            <a:r>
              <a:rPr lang="en-TW" dirty="0"/>
              <a:t>nput_ids: </a:t>
            </a:r>
          </a:p>
          <a:p>
            <a:pPr algn="ctr">
              <a:lnSpc>
                <a:spcPct val="150000"/>
              </a:lnSpc>
            </a:pPr>
            <a:r>
              <a:rPr lang="en-TW" sz="1600" b="0" i="0" dirty="0">
                <a:solidFill>
                  <a:srgbClr val="3794FF"/>
                </a:solidFill>
                <a:effectLst/>
                <a:latin typeface="SF Mono"/>
              </a:rPr>
              <a:t>[</a:t>
            </a:r>
            <a:r>
              <a:rPr lang="en-TW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1</a:t>
            </a:r>
            <a:r>
              <a:rPr lang="en-TW" sz="1600" b="1" i="0" dirty="0">
                <a:solidFill>
                  <a:srgbClr val="3794FF"/>
                </a:solidFill>
                <a:effectLst/>
                <a:latin typeface="SF Mono"/>
              </a:rPr>
              <a:t>, 100, 33, 10, 19344, 4, </a:t>
            </a:r>
            <a:r>
              <a:rPr lang="en-TW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2,</a:t>
            </a:r>
            <a:r>
              <a:rPr lang="en-TW" sz="1600" b="0" i="0" dirty="0">
                <a:solidFill>
                  <a:srgbClr val="3794FF"/>
                </a:solidFill>
                <a:effectLst/>
                <a:latin typeface="SF Mono"/>
              </a:rPr>
              <a:t> </a:t>
            </a:r>
            <a:r>
              <a:rPr lang="en-TW" sz="1600" b="1" i="0" dirty="0">
                <a:solidFill>
                  <a:srgbClr val="3794FF"/>
                </a:solidFill>
                <a:effectLst/>
                <a:latin typeface="SF Mono"/>
              </a:rPr>
              <a:t>104, 1758</a:t>
            </a:r>
            <a:r>
              <a:rPr lang="en-TW" sz="1600" b="1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, </a:t>
            </a:r>
            <a:r>
              <a:rPr lang="en-TW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2,</a:t>
            </a:r>
            <a:r>
              <a:rPr lang="en-TW" sz="1600" b="0" i="0" dirty="0">
                <a:solidFill>
                  <a:srgbClr val="3794FF"/>
                </a:solidFill>
                <a:effectLst/>
                <a:latin typeface="SF Mono"/>
              </a:rPr>
              <a:t> </a:t>
            </a:r>
            <a:r>
              <a:rPr lang="en-TW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0, 0, 0, 0, 0</a:t>
            </a:r>
            <a:r>
              <a:rPr lang="en-TW" sz="1600" b="0" i="0" dirty="0">
                <a:solidFill>
                  <a:srgbClr val="3794FF"/>
                </a:solidFill>
                <a:effectLst/>
                <a:latin typeface="SF Mono"/>
              </a:rPr>
              <a:t>] </a:t>
            </a:r>
            <a:endParaRPr lang="en-TW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E4E259-8997-FF7B-6E99-19676C4F400A}"/>
              </a:ext>
            </a:extLst>
          </p:cNvPr>
          <p:cNvSpPr txBox="1"/>
          <p:nvPr/>
        </p:nvSpPr>
        <p:spPr>
          <a:xfrm>
            <a:off x="7065225" y="3289657"/>
            <a:ext cx="5026451" cy="1208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Decode</a:t>
            </a:r>
            <a:r>
              <a:rPr lang="en-TW" dirty="0"/>
              <a:t>: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'[CLS]</a:t>
            </a:r>
            <a:r>
              <a:rPr lang="en-US" sz="1600" b="1" dirty="0">
                <a:solidFill>
                  <a:srgbClr val="3794FF"/>
                </a:solidFill>
                <a:latin typeface="SF Mono"/>
              </a:rPr>
              <a:t>I have a headache.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[SEP]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3794FF"/>
                </a:solidFill>
                <a:latin typeface="SF Mono"/>
              </a:rPr>
              <a:t>Sick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[SEP][PAD][PAD][PAD][PAD][PAD]'</a:t>
            </a:r>
            <a:endParaRPr lang="en-TW" sz="1600" dirty="0">
              <a:solidFill>
                <a:schemeClr val="bg1">
                  <a:lumMod val="50000"/>
                </a:schemeClr>
              </a:solidFill>
              <a:latin typeface="SF Mon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95EE7F-F069-508C-FFAF-AF39AE48E2D3}"/>
              </a:ext>
            </a:extLst>
          </p:cNvPr>
          <p:cNvSpPr txBox="1"/>
          <p:nvPr/>
        </p:nvSpPr>
        <p:spPr>
          <a:xfrm>
            <a:off x="10453820" y="316080"/>
            <a:ext cx="1462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S</a:t>
            </a:r>
            <a:r>
              <a:rPr lang="en-TW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pecial token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202E81-2743-820B-8790-3E22C0E11241}"/>
              </a:ext>
            </a:extLst>
          </p:cNvPr>
          <p:cNvSpPr txBox="1"/>
          <p:nvPr/>
        </p:nvSpPr>
        <p:spPr>
          <a:xfrm>
            <a:off x="10453820" y="601506"/>
            <a:ext cx="909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794FF"/>
                </a:solidFill>
                <a:latin typeface="SF Mono"/>
              </a:rPr>
              <a:t>Token</a:t>
            </a:r>
            <a:endParaRPr lang="en-TW" sz="1400" b="1" dirty="0">
              <a:solidFill>
                <a:srgbClr val="3794FF"/>
              </a:solidFill>
              <a:latin typeface="SF Mono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C0CF7F-1119-9A74-9A4C-306372B7EB53}"/>
              </a:ext>
            </a:extLst>
          </p:cNvPr>
          <p:cNvGrpSpPr/>
          <p:nvPr/>
        </p:nvGrpSpPr>
        <p:grpSpPr>
          <a:xfrm>
            <a:off x="-1664087" y="2811797"/>
            <a:ext cx="1396637" cy="998292"/>
            <a:chOff x="2853440" y="2612343"/>
            <a:chExt cx="1396637" cy="99829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64CA292-38F9-1FFE-D996-553A1A89A5B7}"/>
                </a:ext>
              </a:extLst>
            </p:cNvPr>
            <p:cNvGrpSpPr/>
            <p:nvPr/>
          </p:nvGrpSpPr>
          <p:grpSpPr>
            <a:xfrm>
              <a:off x="2853440" y="3123928"/>
              <a:ext cx="1396637" cy="486707"/>
              <a:chOff x="2337897" y="2558662"/>
              <a:chExt cx="1396637" cy="486707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D20E1A4C-ED31-AA46-2A12-7D22A17EA89C}"/>
                  </a:ext>
                </a:extLst>
              </p:cNvPr>
              <p:cNvSpPr/>
              <p:nvPr/>
            </p:nvSpPr>
            <p:spPr>
              <a:xfrm>
                <a:off x="2337897" y="2608746"/>
                <a:ext cx="1385216" cy="436623"/>
              </a:xfrm>
              <a:prstGeom prst="roundRect">
                <a:avLst>
                  <a:gd name="adj" fmla="val 7624"/>
                </a:avLst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8CE9FA8D-FEDF-A2D6-3017-2FA1CB451683}"/>
                  </a:ext>
                </a:extLst>
              </p:cNvPr>
              <p:cNvSpPr/>
              <p:nvPr/>
            </p:nvSpPr>
            <p:spPr>
              <a:xfrm>
                <a:off x="2349318" y="2583704"/>
                <a:ext cx="1385216" cy="436623"/>
              </a:xfrm>
              <a:prstGeom prst="roundRect">
                <a:avLst>
                  <a:gd name="adj" fmla="val 7624"/>
                </a:avLst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4FEC9D-E18E-1E14-D28C-2F820E120162}"/>
                  </a:ext>
                </a:extLst>
              </p:cNvPr>
              <p:cNvSpPr txBox="1"/>
              <p:nvPr/>
            </p:nvSpPr>
            <p:spPr>
              <a:xfrm>
                <a:off x="2420278" y="2558662"/>
                <a:ext cx="1220454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</a:rPr>
                  <a:t>annotation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C2408A-E3FF-C743-F10F-3B5EFA5A1400}"/>
                </a:ext>
              </a:extLst>
            </p:cNvPr>
            <p:cNvSpPr txBox="1"/>
            <p:nvPr/>
          </p:nvSpPr>
          <p:spPr>
            <a:xfrm>
              <a:off x="3052362" y="2612343"/>
              <a:ext cx="1010213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TW" sz="1600" b="1" dirty="0">
                  <a:solidFill>
                    <a:schemeClr val="accent6">
                      <a:lumMod val="75000"/>
                    </a:schemeClr>
                  </a:solidFill>
                  <a:latin typeface="SF Mono"/>
                </a:rPr>
                <a:t>headache</a:t>
              </a:r>
            </a:p>
          </p:txBody>
        </p:sp>
      </p:grp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743FE5CC-4175-2817-0717-6416A3ACD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 (Input)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CD95DDE-8854-C264-FB82-198F4792D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2F62D337-9E6C-1AB3-B129-3548F303EC0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51" name="副標題 2">
            <a:extLst>
              <a:ext uri="{FF2B5EF4-FFF2-40B4-BE49-F238E27FC236}">
                <a16:creationId xmlns:a16="http://schemas.microsoft.com/office/drawing/2014/main" id="{5C90E3EF-6264-C671-38B4-8A07ECD4A79C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214ED-9363-9676-4907-F4761C59676A}"/>
              </a:ext>
            </a:extLst>
          </p:cNvPr>
          <p:cNvSpPr txBox="1"/>
          <p:nvPr/>
        </p:nvSpPr>
        <p:spPr>
          <a:xfrm>
            <a:off x="852844" y="1097093"/>
            <a:ext cx="1992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solidFill>
                  <a:schemeClr val="accent2"/>
                </a:solidFill>
              </a:rPr>
              <a:t>Pretend our max_len is 15.</a:t>
            </a:r>
            <a:endParaRPr lang="en-TW" sz="1200" i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653E7-42C4-398C-DDA7-812A8AE87E0F}"/>
              </a:ext>
            </a:extLst>
          </p:cNvPr>
          <p:cNvSpPr txBox="1"/>
          <p:nvPr/>
        </p:nvSpPr>
        <p:spPr>
          <a:xfrm>
            <a:off x="757204" y="1128894"/>
            <a:ext cx="4254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accent6">
                    <a:lumMod val="75000"/>
                  </a:schemeClr>
                </a:solidFill>
              </a:rPr>
              <a:t>*Label only need </a:t>
            </a:r>
            <a:r>
              <a:rPr lang="en-TW" sz="14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pn_history </a:t>
            </a:r>
            <a:r>
              <a:rPr lang="en-TW" sz="1600" dirty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TW" sz="14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annotation</a:t>
            </a:r>
            <a:endParaRPr lang="en-TW" sz="1600" i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EB96A-C8D6-9C5D-027A-88E80DD83A5B}"/>
              </a:ext>
            </a:extLst>
          </p:cNvPr>
          <p:cNvSpPr txBox="1"/>
          <p:nvPr/>
        </p:nvSpPr>
        <p:spPr>
          <a:xfrm>
            <a:off x="2852654" y="76005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+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B9D4D2BC-2A99-95CF-5E8B-91CB2ED529F6}"/>
              </a:ext>
            </a:extLst>
          </p:cNvPr>
          <p:cNvSpPr/>
          <p:nvPr/>
        </p:nvSpPr>
        <p:spPr>
          <a:xfrm flipH="1">
            <a:off x="2272559" y="4872496"/>
            <a:ext cx="895739" cy="976778"/>
          </a:xfrm>
          <a:prstGeom prst="cube">
            <a:avLst>
              <a:gd name="adj" fmla="val 6823"/>
            </a:avLst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06167E-46F6-098A-3123-BC5E32121D70}"/>
              </a:ext>
            </a:extLst>
          </p:cNvPr>
          <p:cNvSpPr/>
          <p:nvPr/>
        </p:nvSpPr>
        <p:spPr>
          <a:xfrm>
            <a:off x="2383269" y="5020478"/>
            <a:ext cx="737736" cy="9333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820387FE-FAA2-A427-CBCF-88BDFC8308A4}"/>
              </a:ext>
            </a:extLst>
          </p:cNvPr>
          <p:cNvCxnSpPr>
            <a:cxnSpLocks/>
            <a:stCxn id="13" idx="1"/>
            <a:endCxn id="17" idx="1"/>
          </p:cNvCxnSpPr>
          <p:nvPr/>
        </p:nvCxnSpPr>
        <p:spPr>
          <a:xfrm rot="10800000">
            <a:off x="2030653" y="3886644"/>
            <a:ext cx="352616" cy="1180503"/>
          </a:xfrm>
          <a:prstGeom prst="bentConnector3">
            <a:avLst>
              <a:gd name="adj1" fmla="val 381374"/>
            </a:avLst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0DB902-BB42-CBA0-AC42-00618585B803}"/>
              </a:ext>
            </a:extLst>
          </p:cNvPr>
          <p:cNvGrpSpPr/>
          <p:nvPr/>
        </p:nvGrpSpPr>
        <p:grpSpPr>
          <a:xfrm>
            <a:off x="2019232" y="3643289"/>
            <a:ext cx="1396637" cy="486707"/>
            <a:chOff x="2337897" y="2558662"/>
            <a:chExt cx="1396637" cy="48670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A924161-88B7-A57D-0756-883E4086DECF}"/>
                </a:ext>
              </a:extLst>
            </p:cNvPr>
            <p:cNvSpPr/>
            <p:nvPr/>
          </p:nvSpPr>
          <p:spPr>
            <a:xfrm>
              <a:off x="2337897" y="2608746"/>
              <a:ext cx="1385216" cy="436623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CEB32EF-71DD-0BD7-8FF4-2F7DEEA52DA4}"/>
                </a:ext>
              </a:extLst>
            </p:cNvPr>
            <p:cNvSpPr/>
            <p:nvPr/>
          </p:nvSpPr>
          <p:spPr>
            <a:xfrm>
              <a:off x="2349318" y="2583704"/>
              <a:ext cx="1385216" cy="436623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309D64-CC6B-15ED-B132-9DD02136F073}"/>
                </a:ext>
              </a:extLst>
            </p:cNvPr>
            <p:cNvSpPr txBox="1"/>
            <p:nvPr/>
          </p:nvSpPr>
          <p:spPr>
            <a:xfrm>
              <a:off x="2420278" y="2558662"/>
              <a:ext cx="1220454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pn_history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5C8A529-31F2-B7A6-9792-EC4808C3B12E}"/>
              </a:ext>
            </a:extLst>
          </p:cNvPr>
          <p:cNvSpPr txBox="1"/>
          <p:nvPr/>
        </p:nvSpPr>
        <p:spPr>
          <a:xfrm>
            <a:off x="1394584" y="4261196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Find the annotation in </a:t>
            </a:r>
            <a:r>
              <a:rPr lang="en-TW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pn_history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62EDCC-2811-16BE-3DEE-A22A2AC47F12}"/>
              </a:ext>
            </a:extLst>
          </p:cNvPr>
          <p:cNvGrpSpPr/>
          <p:nvPr/>
        </p:nvGrpSpPr>
        <p:grpSpPr>
          <a:xfrm>
            <a:off x="3121307" y="7514295"/>
            <a:ext cx="1396637" cy="486707"/>
            <a:chOff x="2337897" y="2558662"/>
            <a:chExt cx="1396637" cy="48670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3E358CA-E2C8-0C37-0A75-77975D0AE91B}"/>
                </a:ext>
              </a:extLst>
            </p:cNvPr>
            <p:cNvSpPr/>
            <p:nvPr/>
          </p:nvSpPr>
          <p:spPr>
            <a:xfrm>
              <a:off x="2337897" y="2608746"/>
              <a:ext cx="1385216" cy="436623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6432EE4-2BF2-311B-4BA4-182DD33D5297}"/>
                </a:ext>
              </a:extLst>
            </p:cNvPr>
            <p:cNvSpPr/>
            <p:nvPr/>
          </p:nvSpPr>
          <p:spPr>
            <a:xfrm>
              <a:off x="2349318" y="2583704"/>
              <a:ext cx="1385216" cy="436623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8F8053-4B09-7864-2676-4E9C7EAEC814}"/>
                </a:ext>
              </a:extLst>
            </p:cNvPr>
            <p:cNvSpPr txBox="1"/>
            <p:nvPr/>
          </p:nvSpPr>
          <p:spPr>
            <a:xfrm>
              <a:off x="2420278" y="2558662"/>
              <a:ext cx="1220454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bg1"/>
                  </a:solidFill>
                </a:rPr>
                <a:t>feature_text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286F98-34E0-C71A-6602-2F485F12D87A}"/>
              </a:ext>
            </a:extLst>
          </p:cNvPr>
          <p:cNvSpPr txBox="1"/>
          <p:nvPr/>
        </p:nvSpPr>
        <p:spPr>
          <a:xfrm>
            <a:off x="1254973" y="5086055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</a:t>
            </a:r>
            <a:r>
              <a:rPr lang="en-TW" sz="1200" dirty="0"/>
              <a:t>ach row</a:t>
            </a:r>
            <a:endParaRPr lang="en-TW" sz="1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A00006-FB49-78DA-ED3D-791CD4D29A02}"/>
              </a:ext>
            </a:extLst>
          </p:cNvPr>
          <p:cNvCxnSpPr>
            <a:cxnSpLocks/>
          </p:cNvCxnSpPr>
          <p:nvPr/>
        </p:nvCxnSpPr>
        <p:spPr>
          <a:xfrm flipV="1">
            <a:off x="3518852" y="3904653"/>
            <a:ext cx="1305105" cy="2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05AAF1-2025-2461-F904-4C7905D19A67}"/>
              </a:ext>
            </a:extLst>
          </p:cNvPr>
          <p:cNvSpPr txBox="1"/>
          <p:nvPr/>
        </p:nvSpPr>
        <p:spPr>
          <a:xfrm>
            <a:off x="7241076" y="2333245"/>
            <a:ext cx="4674747" cy="83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I</a:t>
            </a:r>
            <a:r>
              <a:rPr lang="en-TW" dirty="0"/>
              <a:t>nput_ids: </a:t>
            </a:r>
          </a:p>
          <a:p>
            <a:pPr algn="ctr">
              <a:lnSpc>
                <a:spcPct val="150000"/>
              </a:lnSpc>
            </a:pPr>
            <a:r>
              <a:rPr lang="en-TW" sz="1600" b="0" i="0" dirty="0">
                <a:solidFill>
                  <a:srgbClr val="3794FF"/>
                </a:solidFill>
                <a:effectLst/>
                <a:latin typeface="SF Mono"/>
              </a:rPr>
              <a:t>[</a:t>
            </a:r>
            <a:r>
              <a:rPr lang="en-TW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1</a:t>
            </a:r>
            <a:r>
              <a:rPr lang="en-TW" sz="1600" b="1" i="0" dirty="0">
                <a:solidFill>
                  <a:srgbClr val="3794FF"/>
                </a:solidFill>
                <a:effectLst/>
                <a:latin typeface="SF Mono"/>
              </a:rPr>
              <a:t>, 100, 33, 10, 19344, 4, </a:t>
            </a:r>
            <a:r>
              <a:rPr lang="en-TW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2</a:t>
            </a:r>
            <a:r>
              <a:rPr lang="en-TW" sz="1600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, 0, 0, 0, </a:t>
            </a:r>
            <a:r>
              <a:rPr lang="en-TW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0, 0, 0, 0, 0</a:t>
            </a:r>
            <a:r>
              <a:rPr lang="en-TW" sz="1600" b="0" i="0" dirty="0">
                <a:solidFill>
                  <a:srgbClr val="3794FF"/>
                </a:solidFill>
                <a:effectLst/>
                <a:latin typeface="SF Mono"/>
              </a:rPr>
              <a:t>] </a:t>
            </a:r>
            <a:endParaRPr lang="en-TW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94894E-1DDA-C395-493B-78A1FA638C0C}"/>
              </a:ext>
            </a:extLst>
          </p:cNvPr>
          <p:cNvSpPr txBox="1"/>
          <p:nvPr/>
        </p:nvSpPr>
        <p:spPr>
          <a:xfrm>
            <a:off x="1816602" y="3133822"/>
            <a:ext cx="1813317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dirty="0">
                <a:solidFill>
                  <a:srgbClr val="3794FF"/>
                </a:solidFill>
                <a:latin typeface="SF Mono"/>
              </a:rPr>
              <a:t>I have a headache.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3EF2E-F49C-0077-9EFC-9BA992755F20}"/>
              </a:ext>
            </a:extLst>
          </p:cNvPr>
          <p:cNvSpPr txBox="1"/>
          <p:nvPr/>
        </p:nvSpPr>
        <p:spPr>
          <a:xfrm>
            <a:off x="3601977" y="6997412"/>
            <a:ext cx="516488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dirty="0">
                <a:solidFill>
                  <a:srgbClr val="3794FF"/>
                </a:solidFill>
                <a:latin typeface="SF Mono"/>
              </a:rPr>
              <a:t>Sick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E4E259-8997-FF7B-6E99-19676C4F400A}"/>
              </a:ext>
            </a:extLst>
          </p:cNvPr>
          <p:cNvSpPr txBox="1"/>
          <p:nvPr/>
        </p:nvSpPr>
        <p:spPr>
          <a:xfrm>
            <a:off x="7065225" y="3289657"/>
            <a:ext cx="5026451" cy="1208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Decode</a:t>
            </a:r>
            <a:r>
              <a:rPr lang="en-TW" dirty="0"/>
              <a:t>: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'[CLS]</a:t>
            </a:r>
            <a:r>
              <a:rPr lang="en-US" sz="1600" b="1" dirty="0">
                <a:solidFill>
                  <a:srgbClr val="3794FF"/>
                </a:solidFill>
                <a:latin typeface="SF Mono"/>
              </a:rPr>
              <a:t>I have a headache.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[SEP]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[PAD][PAD][PAD][PAD][PAD][PAD][PAD][PAD]'</a:t>
            </a:r>
            <a:endParaRPr lang="en-TW" sz="1600" dirty="0">
              <a:solidFill>
                <a:schemeClr val="bg1">
                  <a:lumMod val="50000"/>
                </a:schemeClr>
              </a:solidFill>
              <a:latin typeface="SF Mon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95EE7F-F069-508C-FFAF-AF39AE48E2D3}"/>
              </a:ext>
            </a:extLst>
          </p:cNvPr>
          <p:cNvSpPr txBox="1"/>
          <p:nvPr/>
        </p:nvSpPr>
        <p:spPr>
          <a:xfrm>
            <a:off x="10453820" y="316080"/>
            <a:ext cx="1462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S</a:t>
            </a:r>
            <a:r>
              <a:rPr lang="en-TW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pecial token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202E81-2743-820B-8790-3E22C0E11241}"/>
              </a:ext>
            </a:extLst>
          </p:cNvPr>
          <p:cNvSpPr txBox="1"/>
          <p:nvPr/>
        </p:nvSpPr>
        <p:spPr>
          <a:xfrm>
            <a:off x="10453820" y="601506"/>
            <a:ext cx="909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794FF"/>
                </a:solidFill>
                <a:latin typeface="SF Mono"/>
              </a:rPr>
              <a:t>Token</a:t>
            </a:r>
            <a:endParaRPr lang="en-TW" sz="1400" b="1" dirty="0">
              <a:solidFill>
                <a:srgbClr val="3794FF"/>
              </a:solidFill>
              <a:latin typeface="SF Mono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F9511E-0E03-AF43-A44B-2F191A05C1DE}"/>
              </a:ext>
            </a:extLst>
          </p:cNvPr>
          <p:cNvGrpSpPr/>
          <p:nvPr/>
        </p:nvGrpSpPr>
        <p:grpSpPr>
          <a:xfrm>
            <a:off x="2022109" y="1999428"/>
            <a:ext cx="1396637" cy="998292"/>
            <a:chOff x="2853440" y="2612343"/>
            <a:chExt cx="1396637" cy="9982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7BFF55-1CA0-64CC-525D-822B0A7FB0EB}"/>
                </a:ext>
              </a:extLst>
            </p:cNvPr>
            <p:cNvGrpSpPr/>
            <p:nvPr/>
          </p:nvGrpSpPr>
          <p:grpSpPr>
            <a:xfrm>
              <a:off x="2853440" y="3123928"/>
              <a:ext cx="1396637" cy="486707"/>
              <a:chOff x="2337897" y="2558662"/>
              <a:chExt cx="1396637" cy="48670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60A9FA7-9746-DA70-F6E5-8B56DA23CF80}"/>
                  </a:ext>
                </a:extLst>
              </p:cNvPr>
              <p:cNvSpPr/>
              <p:nvPr/>
            </p:nvSpPr>
            <p:spPr>
              <a:xfrm>
                <a:off x="2337897" y="2608746"/>
                <a:ext cx="1385216" cy="436623"/>
              </a:xfrm>
              <a:prstGeom prst="roundRect">
                <a:avLst>
                  <a:gd name="adj" fmla="val 7624"/>
                </a:avLst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092652D-201B-E96B-249A-9E5BF2C771BA}"/>
                  </a:ext>
                </a:extLst>
              </p:cNvPr>
              <p:cNvSpPr/>
              <p:nvPr/>
            </p:nvSpPr>
            <p:spPr>
              <a:xfrm>
                <a:off x="2349318" y="2583704"/>
                <a:ext cx="1385216" cy="436623"/>
              </a:xfrm>
              <a:prstGeom prst="roundRect">
                <a:avLst>
                  <a:gd name="adj" fmla="val 7624"/>
                </a:avLst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A938FA-DBEE-21F0-B9BB-EFD33289899B}"/>
                  </a:ext>
                </a:extLst>
              </p:cNvPr>
              <p:cNvSpPr txBox="1"/>
              <p:nvPr/>
            </p:nvSpPr>
            <p:spPr>
              <a:xfrm>
                <a:off x="2420278" y="2558662"/>
                <a:ext cx="1220454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</a:rPr>
                  <a:t>annotation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C4DD75-4EAA-9D60-5644-2835D911786C}"/>
                </a:ext>
              </a:extLst>
            </p:cNvPr>
            <p:cNvSpPr txBox="1"/>
            <p:nvPr/>
          </p:nvSpPr>
          <p:spPr>
            <a:xfrm>
              <a:off x="3052362" y="2612343"/>
              <a:ext cx="1010213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TW" sz="1600" b="1" dirty="0">
                  <a:solidFill>
                    <a:schemeClr val="accent6">
                      <a:lumMod val="75000"/>
                    </a:schemeClr>
                  </a:solidFill>
                  <a:latin typeface="SF Mono"/>
                </a:rPr>
                <a:t>headache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30BA5C-8C02-3804-A9A2-03FE4D56663D}"/>
              </a:ext>
            </a:extLst>
          </p:cNvPr>
          <p:cNvCxnSpPr>
            <a:cxnSpLocks/>
          </p:cNvCxnSpPr>
          <p:nvPr/>
        </p:nvCxnSpPr>
        <p:spPr>
          <a:xfrm rot="5400000" flipV="1">
            <a:off x="7012349" y="3640133"/>
            <a:ext cx="0" cy="508927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2742C9F-AE82-C0D0-4CBF-8D6FE87B0356}"/>
              </a:ext>
            </a:extLst>
          </p:cNvPr>
          <p:cNvSpPr/>
          <p:nvPr/>
        </p:nvSpPr>
        <p:spPr>
          <a:xfrm>
            <a:off x="5064677" y="3289657"/>
            <a:ext cx="1574346" cy="115107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Tokenize</a:t>
            </a:r>
          </a:p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TW" sz="1200" dirty="0">
                <a:solidFill>
                  <a:schemeClr val="accent6">
                    <a:lumMod val="75000"/>
                  </a:schemeClr>
                </a:solidFill>
              </a:rPr>
              <a:t>ith </a:t>
            </a:r>
            <a:r>
              <a:rPr lang="en-TW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max_len </a:t>
            </a:r>
            <a:r>
              <a:rPr lang="en-TW" sz="1200" dirty="0">
                <a:solidFill>
                  <a:schemeClr val="accent6">
                    <a:lumMod val="75000"/>
                  </a:schemeClr>
                </a:solidFill>
              </a:rPr>
              <a:t>15</a:t>
            </a:r>
          </a:p>
        </p:txBody>
      </p: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CEEE825F-5F73-5F8D-9E98-121CC0C939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 (Label)</a:t>
            </a: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958FD619-02D1-8624-8974-1E989414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51" name="Content Placeholder 4">
            <a:extLst>
              <a:ext uri="{FF2B5EF4-FFF2-40B4-BE49-F238E27FC236}">
                <a16:creationId xmlns:a16="http://schemas.microsoft.com/office/drawing/2014/main" id="{2D441F76-FCE8-1968-6971-49F68D7685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52" name="副標題 2">
            <a:extLst>
              <a:ext uri="{FF2B5EF4-FFF2-40B4-BE49-F238E27FC236}">
                <a16:creationId xmlns:a16="http://schemas.microsoft.com/office/drawing/2014/main" id="{109FCD0D-5092-C089-59FE-C97BC7572F82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329598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67173A-D510-DC30-79EE-0F3A0687AAC7}"/>
              </a:ext>
            </a:extLst>
          </p:cNvPr>
          <p:cNvSpPr txBox="1"/>
          <p:nvPr/>
        </p:nvSpPr>
        <p:spPr>
          <a:xfrm>
            <a:off x="3757052" y="4832431"/>
            <a:ext cx="4840190" cy="88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2000" b="1" dirty="0">
                <a:solidFill>
                  <a:srgbClr val="3794FF"/>
                </a:solidFill>
                <a:latin typeface="SF Mono"/>
              </a:rPr>
              <a:t>[0. 0. 0. 0. 0. 0. 0. 0. 0. 0. 0. 0. 0. 0. 0.]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Empty array: </a:t>
            </a:r>
            <a:r>
              <a:rPr lang="en-US" sz="1600" i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max_len</a:t>
            </a:r>
            <a:r>
              <a:rPr lang="en-TW" sz="1600" dirty="0"/>
              <a:t>: </a:t>
            </a:r>
            <a:r>
              <a:rPr lang="en-TW" sz="1600" b="0" i="0" dirty="0">
                <a:solidFill>
                  <a:srgbClr val="3794FF"/>
                </a:solidFill>
                <a:effectLst/>
                <a:latin typeface="SF Mono"/>
              </a:rPr>
              <a:t> </a:t>
            </a:r>
            <a:endParaRPr lang="en-TW" sz="1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5D0AF7-5B01-D20C-11A0-57FA605F7183}"/>
              </a:ext>
            </a:extLst>
          </p:cNvPr>
          <p:cNvCxnSpPr>
            <a:cxnSpLocks/>
          </p:cNvCxnSpPr>
          <p:nvPr/>
        </p:nvCxnSpPr>
        <p:spPr>
          <a:xfrm>
            <a:off x="6177149" y="2557797"/>
            <a:ext cx="0" cy="2073894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E44CE7-6986-EFD4-13AA-E00E7A1B819F}"/>
              </a:ext>
            </a:extLst>
          </p:cNvPr>
          <p:cNvSpPr txBox="1"/>
          <p:nvPr/>
        </p:nvSpPr>
        <p:spPr>
          <a:xfrm>
            <a:off x="4490920" y="3249837"/>
            <a:ext cx="33724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Step 1. Create the empty array with </a:t>
            </a:r>
            <a:r>
              <a:rPr lang="en-TW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max_len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30236-FAA7-5994-A56A-D4FDE89BE648}"/>
              </a:ext>
            </a:extLst>
          </p:cNvPr>
          <p:cNvSpPr txBox="1"/>
          <p:nvPr/>
        </p:nvSpPr>
        <p:spPr>
          <a:xfrm>
            <a:off x="3057349" y="1392745"/>
            <a:ext cx="6239597" cy="138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I</a:t>
            </a:r>
            <a:r>
              <a:rPr lang="en-TW" dirty="0"/>
              <a:t>nput_ids: </a:t>
            </a:r>
          </a:p>
          <a:p>
            <a:pPr algn="ctr">
              <a:lnSpc>
                <a:spcPct val="150000"/>
              </a:lnSpc>
            </a:pP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[</a:t>
            </a:r>
            <a:r>
              <a:rPr lang="en-TW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1,</a:t>
            </a: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 100, 33, 10, 19344, 4, 2, </a:t>
            </a:r>
            <a:r>
              <a:rPr lang="en-TW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0, 0, 0, 0, 0, 0, 0, 0</a:t>
            </a: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] </a:t>
            </a:r>
          </a:p>
          <a:p>
            <a:pPr algn="ctr">
              <a:lnSpc>
                <a:spcPct val="150000"/>
              </a:lnSpc>
            </a:pP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 </a:t>
            </a:r>
            <a:endParaRPr lang="en-TW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52E19-53AA-4A60-9E5B-7503E125663C}"/>
              </a:ext>
            </a:extLst>
          </p:cNvPr>
          <p:cNvSpPr txBox="1"/>
          <p:nvPr/>
        </p:nvSpPr>
        <p:spPr>
          <a:xfrm>
            <a:off x="10453820" y="316080"/>
            <a:ext cx="1462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S</a:t>
            </a:r>
            <a:r>
              <a:rPr lang="en-TW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pecial token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300809-AF98-EA61-9F5B-6EA316F2A4E0}"/>
              </a:ext>
            </a:extLst>
          </p:cNvPr>
          <p:cNvSpPr txBox="1"/>
          <p:nvPr/>
        </p:nvSpPr>
        <p:spPr>
          <a:xfrm>
            <a:off x="10453820" y="601506"/>
            <a:ext cx="909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794FF"/>
                </a:solidFill>
                <a:latin typeface="SF Mono"/>
              </a:rPr>
              <a:t>Token</a:t>
            </a:r>
            <a:endParaRPr lang="en-TW" sz="1400" b="1" dirty="0">
              <a:solidFill>
                <a:srgbClr val="3794FF"/>
              </a:solidFill>
              <a:latin typeface="SF Mono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893312A-D9C0-8E43-CEC2-0EBCDF71F2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 (Label)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A907DC6F-97B1-952E-2C5F-A036A95E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9E79505D-37F3-2CDB-BF4C-06A1DCF6F1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20" name="副標題 2">
            <a:extLst>
              <a:ext uri="{FF2B5EF4-FFF2-40B4-BE49-F238E27FC236}">
                <a16:creationId xmlns:a16="http://schemas.microsoft.com/office/drawing/2014/main" id="{EDF3330B-D623-7C1E-11A4-61D7567246AA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318527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67173A-D510-DC30-79EE-0F3A0687AAC7}"/>
              </a:ext>
            </a:extLst>
          </p:cNvPr>
          <p:cNvSpPr txBox="1"/>
          <p:nvPr/>
        </p:nvSpPr>
        <p:spPr>
          <a:xfrm>
            <a:off x="3757052" y="4832431"/>
            <a:ext cx="484019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2000" b="1" dirty="0">
                <a:solidFill>
                  <a:srgbClr val="3794FF"/>
                </a:solidFill>
                <a:latin typeface="SF Mono"/>
              </a:rPr>
              <a:t>[</a:t>
            </a:r>
            <a:r>
              <a:rPr lang="en-TW" sz="20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-1. </a:t>
            </a:r>
            <a:r>
              <a:rPr lang="en-TW" sz="2000" b="1" dirty="0">
                <a:solidFill>
                  <a:srgbClr val="3794FF"/>
                </a:solidFill>
                <a:latin typeface="SF Mono"/>
              </a:rPr>
              <a:t>0. 0. 0. 0. 0. 0. </a:t>
            </a:r>
            <a:r>
              <a:rPr lang="en-TW" sz="20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-1. -1. -1. -1. -1. -1. -1. -1.]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5D0AF7-5B01-D20C-11A0-57FA605F7183}"/>
              </a:ext>
            </a:extLst>
          </p:cNvPr>
          <p:cNvCxnSpPr>
            <a:cxnSpLocks/>
          </p:cNvCxnSpPr>
          <p:nvPr/>
        </p:nvCxnSpPr>
        <p:spPr>
          <a:xfrm>
            <a:off x="6177149" y="2620652"/>
            <a:ext cx="0" cy="2011039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E44CE7-6986-EFD4-13AA-E00E7A1B819F}"/>
              </a:ext>
            </a:extLst>
          </p:cNvPr>
          <p:cNvSpPr txBox="1"/>
          <p:nvPr/>
        </p:nvSpPr>
        <p:spPr>
          <a:xfrm>
            <a:off x="4490919" y="3176109"/>
            <a:ext cx="33724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Step 2. Special Token filled with -1 </a:t>
            </a:r>
            <a:endParaRPr lang="en-TW" i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30236-FAA7-5994-A56A-D4FDE89BE648}"/>
              </a:ext>
            </a:extLst>
          </p:cNvPr>
          <p:cNvSpPr txBox="1"/>
          <p:nvPr/>
        </p:nvSpPr>
        <p:spPr>
          <a:xfrm>
            <a:off x="3057348" y="1440243"/>
            <a:ext cx="6239597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I</a:t>
            </a:r>
            <a:r>
              <a:rPr lang="en-TW" dirty="0"/>
              <a:t>nput_ids: </a:t>
            </a:r>
          </a:p>
          <a:p>
            <a:pPr algn="ctr">
              <a:lnSpc>
                <a:spcPct val="150000"/>
              </a:lnSpc>
            </a:pP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[</a:t>
            </a:r>
            <a:r>
              <a:rPr lang="en-TW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1,</a:t>
            </a: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 100, 33, 10, 19344, 4,</a:t>
            </a:r>
            <a:r>
              <a:rPr lang="en-TW" sz="20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 </a:t>
            </a:r>
            <a:r>
              <a:rPr lang="en-TW" sz="2000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2, </a:t>
            </a:r>
            <a:r>
              <a:rPr lang="en-TW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0, 0, 0, 0, 0, 0, 0, 0</a:t>
            </a: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]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52E19-53AA-4A60-9E5B-7503E125663C}"/>
              </a:ext>
            </a:extLst>
          </p:cNvPr>
          <p:cNvSpPr txBox="1"/>
          <p:nvPr/>
        </p:nvSpPr>
        <p:spPr>
          <a:xfrm>
            <a:off x="10453820" y="316080"/>
            <a:ext cx="1462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S</a:t>
            </a:r>
            <a:r>
              <a:rPr lang="en-TW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pecial token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300809-AF98-EA61-9F5B-6EA316F2A4E0}"/>
              </a:ext>
            </a:extLst>
          </p:cNvPr>
          <p:cNvSpPr txBox="1"/>
          <p:nvPr/>
        </p:nvSpPr>
        <p:spPr>
          <a:xfrm>
            <a:off x="10453820" y="601506"/>
            <a:ext cx="909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794FF"/>
                </a:solidFill>
                <a:latin typeface="SF Mono"/>
              </a:rPr>
              <a:t>Token</a:t>
            </a:r>
            <a:endParaRPr lang="en-TW" sz="1400" b="1" dirty="0">
              <a:solidFill>
                <a:srgbClr val="3794FF"/>
              </a:solidFill>
              <a:latin typeface="SF Mono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9B771A-8E20-1D8F-7F3D-029C678F0BB3}"/>
              </a:ext>
            </a:extLst>
          </p:cNvPr>
          <p:cNvGrpSpPr/>
          <p:nvPr/>
        </p:nvGrpSpPr>
        <p:grpSpPr>
          <a:xfrm>
            <a:off x="-1880644" y="2793808"/>
            <a:ext cx="1880644" cy="1028632"/>
            <a:chOff x="-1880644" y="2793808"/>
            <a:chExt cx="1880644" cy="10286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A0B84B6-D2A1-E681-858B-97778943D2DA}"/>
                </a:ext>
              </a:extLst>
            </p:cNvPr>
            <p:cNvGrpSpPr/>
            <p:nvPr/>
          </p:nvGrpSpPr>
          <p:grpSpPr>
            <a:xfrm>
              <a:off x="-1644351" y="3335733"/>
              <a:ext cx="1396637" cy="486707"/>
              <a:chOff x="-1644351" y="3335733"/>
              <a:chExt cx="1396637" cy="486707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86CFD7-7447-67AD-371E-358EDC54F17B}"/>
                  </a:ext>
                </a:extLst>
              </p:cNvPr>
              <p:cNvSpPr/>
              <p:nvPr/>
            </p:nvSpPr>
            <p:spPr>
              <a:xfrm>
                <a:off x="-1644351" y="3385817"/>
                <a:ext cx="1385216" cy="436623"/>
              </a:xfrm>
              <a:prstGeom prst="roundRect">
                <a:avLst>
                  <a:gd name="adj" fmla="val 7624"/>
                </a:avLst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158C07CF-4D5B-430D-8D1F-2749BD9A03A0}"/>
                  </a:ext>
                </a:extLst>
              </p:cNvPr>
              <p:cNvSpPr/>
              <p:nvPr/>
            </p:nvSpPr>
            <p:spPr>
              <a:xfrm>
                <a:off x="-1632930" y="3360775"/>
                <a:ext cx="1385216" cy="436623"/>
              </a:xfrm>
              <a:prstGeom prst="roundRect">
                <a:avLst>
                  <a:gd name="adj" fmla="val 7624"/>
                </a:avLst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388853-3023-0BB7-C185-8CCC30342094}"/>
                  </a:ext>
                </a:extLst>
              </p:cNvPr>
              <p:cNvSpPr txBox="1"/>
              <p:nvPr/>
            </p:nvSpPr>
            <p:spPr>
              <a:xfrm>
                <a:off x="-1561970" y="3335733"/>
                <a:ext cx="1220454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</a:rPr>
                  <a:t>annotation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9E29F5-E4A3-08DB-6538-9E0F5938B44C}"/>
                </a:ext>
              </a:extLst>
            </p:cNvPr>
            <p:cNvSpPr txBox="1"/>
            <p:nvPr/>
          </p:nvSpPr>
          <p:spPr>
            <a:xfrm>
              <a:off x="-1880644" y="2793808"/>
              <a:ext cx="1880644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SF Mono"/>
                </a:rPr>
                <a:t>H</a:t>
              </a:r>
              <a:r>
                <a:rPr lang="en-TW" sz="1600" b="1" dirty="0">
                  <a:solidFill>
                    <a:schemeClr val="accent6">
                      <a:lumMod val="75000"/>
                    </a:schemeClr>
                  </a:solidFill>
                  <a:latin typeface="SF Mono"/>
                </a:rPr>
                <a:t>eadache = [19344]</a:t>
              </a:r>
            </a:p>
          </p:txBody>
        </p:sp>
      </p:grp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BD65EA6D-829E-93A2-7BAF-D5ACB62369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 (Label)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48624F7B-D06B-3DEF-CC9D-40000153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44A5136F-D13B-A4A4-8A3D-05F4F43A83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25" name="副標題 2">
            <a:extLst>
              <a:ext uri="{FF2B5EF4-FFF2-40B4-BE49-F238E27FC236}">
                <a16:creationId xmlns:a16="http://schemas.microsoft.com/office/drawing/2014/main" id="{FA17C6C4-9E27-5940-208E-F873CCED3032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582546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67173A-D510-DC30-79EE-0F3A0687AAC7}"/>
              </a:ext>
            </a:extLst>
          </p:cNvPr>
          <p:cNvSpPr txBox="1"/>
          <p:nvPr/>
        </p:nvSpPr>
        <p:spPr>
          <a:xfrm>
            <a:off x="3757052" y="4832431"/>
            <a:ext cx="484019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2000" b="1" dirty="0">
                <a:solidFill>
                  <a:srgbClr val="3794FF"/>
                </a:solidFill>
                <a:latin typeface="SF Mono"/>
              </a:rPr>
              <a:t>[-1. 0. 0. 0. 0. </a:t>
            </a:r>
            <a:r>
              <a:rPr lang="en-TW" sz="2000" b="1" dirty="0">
                <a:solidFill>
                  <a:schemeClr val="accent6">
                    <a:lumMod val="75000"/>
                  </a:schemeClr>
                </a:solidFill>
                <a:latin typeface="SF Mono"/>
              </a:rPr>
              <a:t>1</a:t>
            </a:r>
            <a:r>
              <a:rPr lang="en-TW" sz="2000" b="1" dirty="0">
                <a:solidFill>
                  <a:srgbClr val="3794FF"/>
                </a:solidFill>
                <a:latin typeface="SF Mono"/>
              </a:rPr>
              <a:t>. 0. </a:t>
            </a:r>
            <a:r>
              <a:rPr lang="en-TW" sz="20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-1. -1. -1. -1. -1. -1. -1. -1.]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5D0AF7-5B01-D20C-11A0-57FA605F7183}"/>
              </a:ext>
            </a:extLst>
          </p:cNvPr>
          <p:cNvCxnSpPr>
            <a:cxnSpLocks/>
          </p:cNvCxnSpPr>
          <p:nvPr/>
        </p:nvCxnSpPr>
        <p:spPr>
          <a:xfrm>
            <a:off x="6177149" y="2620652"/>
            <a:ext cx="0" cy="2011039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E44CE7-6986-EFD4-13AA-E00E7A1B819F}"/>
              </a:ext>
            </a:extLst>
          </p:cNvPr>
          <p:cNvSpPr txBox="1"/>
          <p:nvPr/>
        </p:nvSpPr>
        <p:spPr>
          <a:xfrm>
            <a:off x="3948571" y="3145769"/>
            <a:ext cx="42948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accent5">
                    <a:lumMod val="75000"/>
                  </a:schemeClr>
                </a:solidFill>
              </a:rPr>
              <a:t>Step 4. Find out the position of annotation in array and filled with 1</a:t>
            </a:r>
            <a:endParaRPr lang="en-TW" i="1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30236-FAA7-5994-A56A-D4FDE89BE648}"/>
              </a:ext>
            </a:extLst>
          </p:cNvPr>
          <p:cNvSpPr txBox="1"/>
          <p:nvPr/>
        </p:nvSpPr>
        <p:spPr>
          <a:xfrm>
            <a:off x="3057348" y="1440243"/>
            <a:ext cx="6239597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I</a:t>
            </a:r>
            <a:r>
              <a:rPr lang="en-TW" dirty="0"/>
              <a:t>nput_ids: </a:t>
            </a:r>
          </a:p>
          <a:p>
            <a:pPr algn="ctr">
              <a:lnSpc>
                <a:spcPct val="150000"/>
              </a:lnSpc>
            </a:pP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[</a:t>
            </a:r>
            <a:r>
              <a:rPr lang="en-TW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1,</a:t>
            </a: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 100, 33, 10, </a:t>
            </a:r>
            <a:r>
              <a:rPr lang="en-TW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SF Mono"/>
              </a:rPr>
              <a:t>19344</a:t>
            </a: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, 4, 2, </a:t>
            </a:r>
            <a:r>
              <a:rPr lang="en-TW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SF Mono"/>
              </a:rPr>
              <a:t>0, 0, 0, 0, 0, 0, 0, 0</a:t>
            </a:r>
            <a:r>
              <a:rPr lang="en-TW" sz="2000" b="0" i="0" dirty="0">
                <a:solidFill>
                  <a:srgbClr val="3794FF"/>
                </a:solidFill>
                <a:effectLst/>
                <a:latin typeface="SF Mono"/>
              </a:rPr>
              <a:t>]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52E19-53AA-4A60-9E5B-7503E125663C}"/>
              </a:ext>
            </a:extLst>
          </p:cNvPr>
          <p:cNvSpPr txBox="1"/>
          <p:nvPr/>
        </p:nvSpPr>
        <p:spPr>
          <a:xfrm>
            <a:off x="10453820" y="316080"/>
            <a:ext cx="1462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S</a:t>
            </a:r>
            <a:r>
              <a:rPr lang="en-TW" sz="1400" b="1" dirty="0">
                <a:solidFill>
                  <a:schemeClr val="bg1">
                    <a:lumMod val="50000"/>
                  </a:schemeClr>
                </a:solidFill>
                <a:latin typeface="SF Mono"/>
              </a:rPr>
              <a:t>pecial token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300809-AF98-EA61-9F5B-6EA316F2A4E0}"/>
              </a:ext>
            </a:extLst>
          </p:cNvPr>
          <p:cNvSpPr txBox="1"/>
          <p:nvPr/>
        </p:nvSpPr>
        <p:spPr>
          <a:xfrm>
            <a:off x="10453820" y="601506"/>
            <a:ext cx="909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794FF"/>
                </a:solidFill>
                <a:latin typeface="SF Mono"/>
              </a:rPr>
              <a:t>Token</a:t>
            </a:r>
            <a:endParaRPr lang="en-TW" sz="1400" b="1" dirty="0">
              <a:solidFill>
                <a:srgbClr val="3794FF"/>
              </a:solidFill>
              <a:latin typeface="SF Mono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1469F5-7ACE-981F-84BC-EC1689FCFED5}"/>
              </a:ext>
            </a:extLst>
          </p:cNvPr>
          <p:cNvGrpSpPr/>
          <p:nvPr/>
        </p:nvGrpSpPr>
        <p:grpSpPr>
          <a:xfrm>
            <a:off x="1176704" y="2954618"/>
            <a:ext cx="1880644" cy="1028632"/>
            <a:chOff x="-1880644" y="2793808"/>
            <a:chExt cx="1880644" cy="102863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61AAD29-AA17-B3C0-8770-19F3086E6B83}"/>
                </a:ext>
              </a:extLst>
            </p:cNvPr>
            <p:cNvGrpSpPr/>
            <p:nvPr/>
          </p:nvGrpSpPr>
          <p:grpSpPr>
            <a:xfrm>
              <a:off x="-1644351" y="3335733"/>
              <a:ext cx="1396637" cy="486707"/>
              <a:chOff x="-1644351" y="3335733"/>
              <a:chExt cx="1396637" cy="48670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34704296-DC06-5F3B-B3DA-DFC7B88033FB}"/>
                  </a:ext>
                </a:extLst>
              </p:cNvPr>
              <p:cNvSpPr/>
              <p:nvPr/>
            </p:nvSpPr>
            <p:spPr>
              <a:xfrm>
                <a:off x="-1644351" y="3385817"/>
                <a:ext cx="1385216" cy="436623"/>
              </a:xfrm>
              <a:prstGeom prst="roundRect">
                <a:avLst>
                  <a:gd name="adj" fmla="val 7624"/>
                </a:avLst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2FC1117F-D5BA-F179-CD2F-D14450A6F56A}"/>
                  </a:ext>
                </a:extLst>
              </p:cNvPr>
              <p:cNvSpPr/>
              <p:nvPr/>
            </p:nvSpPr>
            <p:spPr>
              <a:xfrm>
                <a:off x="-1632930" y="3360775"/>
                <a:ext cx="1385216" cy="436623"/>
              </a:xfrm>
              <a:prstGeom prst="roundRect">
                <a:avLst>
                  <a:gd name="adj" fmla="val 7624"/>
                </a:avLst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9B1CB6-A6AD-7902-1A41-A317EB4D3F6A}"/>
                  </a:ext>
                </a:extLst>
              </p:cNvPr>
              <p:cNvSpPr txBox="1"/>
              <p:nvPr/>
            </p:nvSpPr>
            <p:spPr>
              <a:xfrm>
                <a:off x="-1561970" y="3335733"/>
                <a:ext cx="1220454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</a:rPr>
                  <a:t>annotation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0E7824-3FEF-0F76-A493-DB63B5DFD02B}"/>
                </a:ext>
              </a:extLst>
            </p:cNvPr>
            <p:cNvSpPr txBox="1"/>
            <p:nvPr/>
          </p:nvSpPr>
          <p:spPr>
            <a:xfrm>
              <a:off x="-1880644" y="2793808"/>
              <a:ext cx="1880644" cy="42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SF Mono"/>
                </a:rPr>
                <a:t>H</a:t>
              </a:r>
              <a:r>
                <a:rPr lang="en-TW" sz="1600" b="1" dirty="0">
                  <a:solidFill>
                    <a:schemeClr val="accent6">
                      <a:lumMod val="75000"/>
                    </a:schemeClr>
                  </a:solidFill>
                  <a:latin typeface="SF Mono"/>
                </a:rPr>
                <a:t>eadache = [19344]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C93E7D1-050F-86DE-2042-4BF2071411C4}"/>
              </a:ext>
            </a:extLst>
          </p:cNvPr>
          <p:cNvSpPr/>
          <p:nvPr/>
        </p:nvSpPr>
        <p:spPr>
          <a:xfrm>
            <a:off x="5258539" y="5418875"/>
            <a:ext cx="1837220" cy="506293"/>
          </a:xfrm>
          <a:prstGeom prst="roundRect">
            <a:avLst>
              <a:gd name="adj" fmla="val 25933"/>
            </a:avLst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This is our Label.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8E90B4-CB56-842E-1FAF-82DD035258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2" y="750245"/>
            <a:ext cx="5165968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Data Preparaion (Label)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DC0480C-2576-9B80-C95A-36D4581F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07485AC-E1EA-3D77-2C41-E7DBD8F85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28" name="副標題 2">
            <a:extLst>
              <a:ext uri="{FF2B5EF4-FFF2-40B4-BE49-F238E27FC236}">
                <a16:creationId xmlns:a16="http://schemas.microsoft.com/office/drawing/2014/main" id="{86D923F2-D441-0100-A06F-56EF05748F1C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72678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8E90B4-CB56-842E-1FAF-82DD035258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1" y="750245"/>
            <a:ext cx="5655323" cy="354655"/>
          </a:xfrm>
        </p:spPr>
        <p:txBody>
          <a:bodyPr>
            <a:normAutofit fontScale="92500"/>
          </a:bodyPr>
          <a:lstStyle/>
          <a:p>
            <a:r>
              <a:rPr lang="en-TW" dirty="0"/>
              <a:t>BERT &amp; DeBERTa – Model &amp; Criterion &amp; Optimizer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DC0480C-2576-9B80-C95A-36D4581F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07485AC-E1EA-3D77-2C41-E7DBD8F85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51A5482-7CAC-FCE6-C067-D7FDCCA26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179" y="1512933"/>
            <a:ext cx="7298572" cy="4887866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b="1" dirty="0"/>
              <a:t>BERT: </a:t>
            </a:r>
            <a:r>
              <a:rPr lang="en-US" dirty="0" err="1">
                <a:solidFill>
                  <a:schemeClr val="accent3"/>
                </a:solidFill>
              </a:rPr>
              <a:t>bert</a:t>
            </a:r>
            <a:r>
              <a:rPr lang="en-US" dirty="0">
                <a:solidFill>
                  <a:schemeClr val="accent3"/>
                </a:solidFill>
              </a:rPr>
              <a:t>-base-uncased</a:t>
            </a:r>
            <a:endParaRPr lang="en-US" b="1" dirty="0"/>
          </a:p>
          <a:p>
            <a:pPr>
              <a:lnSpc>
                <a:spcPct val="160000"/>
              </a:lnSpc>
            </a:pPr>
            <a:r>
              <a:rPr lang="en-US" b="1" dirty="0" err="1"/>
              <a:t>DeBERTa</a:t>
            </a:r>
            <a:r>
              <a:rPr lang="en-US" b="1" dirty="0"/>
              <a:t>: </a:t>
            </a:r>
            <a:r>
              <a:rPr lang="en-US" dirty="0" err="1">
                <a:solidFill>
                  <a:schemeClr val="accent3"/>
                </a:solidFill>
              </a:rPr>
              <a:t>microsoft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 err="1">
                <a:solidFill>
                  <a:schemeClr val="accent3"/>
                </a:solidFill>
              </a:rPr>
              <a:t>deberta</a:t>
            </a:r>
            <a:r>
              <a:rPr lang="en-US" dirty="0">
                <a:solidFill>
                  <a:schemeClr val="accent3"/>
                </a:solidFill>
              </a:rPr>
              <a:t>-base</a:t>
            </a:r>
          </a:p>
          <a:p>
            <a:pPr>
              <a:lnSpc>
                <a:spcPct val="160000"/>
              </a:lnSpc>
            </a:pPr>
            <a:r>
              <a:rPr lang="en-US" sz="2100" b="1" dirty="0"/>
              <a:t>Custom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accent3"/>
                </a:solidFill>
              </a:rPr>
              <a:t>Extracting the </a:t>
            </a:r>
            <a:r>
              <a:rPr lang="en-US" sz="1600" dirty="0">
                <a:solidFill>
                  <a:schemeClr val="accent6"/>
                </a:solidFill>
              </a:rPr>
              <a:t>last layer of hidden states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accent3"/>
                </a:solidFill>
              </a:rPr>
              <a:t>Add a single linear layer: </a:t>
            </a:r>
            <a:r>
              <a:rPr lang="en-US" sz="1600" dirty="0" err="1">
                <a:solidFill>
                  <a:schemeClr val="accent6"/>
                </a:solidFill>
              </a:rPr>
              <a:t>in_features</a:t>
            </a:r>
            <a:r>
              <a:rPr lang="en-US" sz="1600" dirty="0">
                <a:solidFill>
                  <a:schemeClr val="accent6"/>
                </a:solidFill>
              </a:rPr>
              <a:t>=768, </a:t>
            </a:r>
            <a:r>
              <a:rPr lang="en-US" sz="1600" dirty="0" err="1">
                <a:solidFill>
                  <a:schemeClr val="accent6"/>
                </a:solidFill>
              </a:rPr>
              <a:t>out_features</a:t>
            </a:r>
            <a:r>
              <a:rPr lang="en-US" sz="1600" dirty="0">
                <a:solidFill>
                  <a:schemeClr val="accent6"/>
                </a:solidFill>
              </a:rPr>
              <a:t>=1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accent3"/>
                </a:solidFill>
              </a:rPr>
              <a:t>Passing these features through the </a:t>
            </a:r>
            <a:r>
              <a:rPr lang="en-US" sz="1600" dirty="0">
                <a:solidFill>
                  <a:schemeClr val="accent6"/>
                </a:solidFill>
              </a:rPr>
              <a:t>dropout layer with 0.2</a:t>
            </a:r>
          </a:p>
          <a:p>
            <a:r>
              <a:rPr lang="en-US" sz="1800" b="1" dirty="0"/>
              <a:t>Criterion: </a:t>
            </a:r>
            <a:r>
              <a:rPr lang="en-US" sz="1800" dirty="0" err="1">
                <a:solidFill>
                  <a:schemeClr val="accent3"/>
                </a:solidFill>
              </a:rPr>
              <a:t>BCELossWithLogits</a:t>
            </a:r>
            <a:r>
              <a:rPr lang="en-US" sz="1800" b="1" dirty="0">
                <a:solidFill>
                  <a:schemeClr val="accent3"/>
                </a:solidFill>
              </a:rPr>
              <a:t> </a:t>
            </a:r>
          </a:p>
          <a:p>
            <a:r>
              <a:rPr lang="en-US" sz="1800" b="1" dirty="0"/>
              <a:t>Optimizer: </a:t>
            </a:r>
            <a:r>
              <a:rPr lang="en-US" sz="1800" dirty="0" err="1">
                <a:solidFill>
                  <a:schemeClr val="accent3"/>
                </a:solidFill>
              </a:rPr>
              <a:t>AdamW</a:t>
            </a:r>
            <a:r>
              <a:rPr lang="en-US" sz="1800" b="1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accent3"/>
                </a:solidFill>
              </a:rPr>
              <a:t>With a </a:t>
            </a:r>
            <a:r>
              <a:rPr lang="en-US" sz="1600" dirty="0">
                <a:solidFill>
                  <a:schemeClr val="accent6"/>
                </a:solidFill>
              </a:rPr>
              <a:t>weight decay of 0.1 </a:t>
            </a:r>
            <a:r>
              <a:rPr lang="en-US" sz="1600" dirty="0">
                <a:solidFill>
                  <a:schemeClr val="accent3"/>
                </a:solidFill>
              </a:rPr>
              <a:t>to avoid overfitting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accent3"/>
                </a:solidFill>
              </a:rPr>
              <a:t>Rely on this optimizer for an </a:t>
            </a:r>
            <a:r>
              <a:rPr lang="en-US" sz="1600" dirty="0">
                <a:solidFill>
                  <a:schemeClr val="accent6"/>
                </a:solidFill>
              </a:rPr>
              <a:t>adaptable learning rate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13F8-B650-656B-AA42-00DD9D2E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79" y="3008899"/>
            <a:ext cx="1427065" cy="1427065"/>
          </a:xfrm>
          <a:prstGeom prst="rect">
            <a:avLst/>
          </a:prstGeom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FD364C17-5426-5F02-6DF5-54CEB76AF2D5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Yi-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Hsuan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Hung</a:t>
            </a:r>
          </a:p>
        </p:txBody>
      </p:sp>
    </p:spTree>
    <p:extLst>
      <p:ext uri="{BB962C8B-B14F-4D97-AF65-F5344CB8AC3E}">
        <p14:creationId xmlns:p14="http://schemas.microsoft.com/office/powerpoint/2010/main" val="231180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8E90B4-CB56-842E-1FAF-82DD035258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1" y="750245"/>
            <a:ext cx="5655323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Predictions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DC0480C-2576-9B80-C95A-36D4581F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07485AC-E1EA-3D77-2C41-E7DBD8F85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13F8-B650-656B-AA42-00DD9D2E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156" y="2751054"/>
            <a:ext cx="1427065" cy="142706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3F5D409-03DC-A104-A653-78C8A86474CF}"/>
              </a:ext>
            </a:extLst>
          </p:cNvPr>
          <p:cNvSpPr/>
          <p:nvPr/>
        </p:nvSpPr>
        <p:spPr>
          <a:xfrm>
            <a:off x="5150155" y="2066199"/>
            <a:ext cx="1427065" cy="354655"/>
          </a:xfrm>
          <a:prstGeom prst="roundRect">
            <a:avLst>
              <a:gd name="adj" fmla="val 25933"/>
            </a:avLst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Training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CB8CEF-67F4-CB26-D53E-358F948125A5}"/>
              </a:ext>
            </a:extLst>
          </p:cNvPr>
          <p:cNvCxnSpPr>
            <a:cxnSpLocks/>
          </p:cNvCxnSpPr>
          <p:nvPr/>
        </p:nvCxnSpPr>
        <p:spPr>
          <a:xfrm>
            <a:off x="3933285" y="3487366"/>
            <a:ext cx="930544" cy="0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B59CC9-6F5F-6E5C-83C2-9828A31D5081}"/>
              </a:ext>
            </a:extLst>
          </p:cNvPr>
          <p:cNvCxnSpPr>
            <a:cxnSpLocks/>
          </p:cNvCxnSpPr>
          <p:nvPr/>
        </p:nvCxnSpPr>
        <p:spPr>
          <a:xfrm>
            <a:off x="6828885" y="3571672"/>
            <a:ext cx="930544" cy="0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D3A891-9ECD-3F4F-F81D-FE15D8B32918}"/>
              </a:ext>
            </a:extLst>
          </p:cNvPr>
          <p:cNvSpPr txBox="1"/>
          <p:nvPr/>
        </p:nvSpPr>
        <p:spPr>
          <a:xfrm>
            <a:off x="8011093" y="3032609"/>
            <a:ext cx="379441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dirty="0">
                <a:latin typeface="SF Mono"/>
              </a:rPr>
              <a:t>[0.02, 0.01, 0.50, 0.07, 0.55, 0.78, 0.2, 0.01, 0.87, 0.67, 0.012, 0.1, 0.21, 0.23, 0.1 ]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2348B2-26CB-7561-A8C9-4FC823DC649D}"/>
              </a:ext>
            </a:extLst>
          </p:cNvPr>
          <p:cNvSpPr txBox="1"/>
          <p:nvPr/>
        </p:nvSpPr>
        <p:spPr>
          <a:xfrm>
            <a:off x="7989631" y="2642706"/>
            <a:ext cx="379441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dirty="0">
                <a:latin typeface="SF Mono"/>
              </a:rPr>
              <a:t>Result</a:t>
            </a:r>
          </a:p>
        </p:txBody>
      </p:sp>
      <p:sp>
        <p:nvSpPr>
          <p:cNvPr id="19" name="副標題 2">
            <a:extLst>
              <a:ext uri="{FF2B5EF4-FFF2-40B4-BE49-F238E27FC236}">
                <a16:creationId xmlns:a16="http://schemas.microsoft.com/office/drawing/2014/main" id="{BE83178B-C19D-7B12-A88F-DAAC64802C7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53A48-2713-4778-ACBE-48C64FADAB75}"/>
              </a:ext>
            </a:extLst>
          </p:cNvPr>
          <p:cNvSpPr txBox="1"/>
          <p:nvPr/>
        </p:nvSpPr>
        <p:spPr>
          <a:xfrm>
            <a:off x="726832" y="2990615"/>
            <a:ext cx="311971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</a:t>
            </a:r>
            <a:r>
              <a:rPr lang="en-TW" sz="1600" b="1" dirty="0"/>
              <a:t>nput: </a:t>
            </a:r>
            <a:r>
              <a:rPr lang="en-TW" sz="1600" b="0" i="0" dirty="0">
                <a:effectLst/>
                <a:latin typeface="SF Mono"/>
              </a:rPr>
              <a:t>[1, 100, 33, 10, </a:t>
            </a:r>
            <a:r>
              <a:rPr lang="en-TW" sz="1600" b="0" i="0" dirty="0">
                <a:solidFill>
                  <a:schemeClr val="accent6"/>
                </a:solidFill>
                <a:effectLst/>
                <a:latin typeface="SF Mono"/>
              </a:rPr>
              <a:t>19344</a:t>
            </a:r>
            <a:r>
              <a:rPr lang="en-TW" sz="1600" b="0" i="0" dirty="0">
                <a:effectLst/>
                <a:latin typeface="SF Mono"/>
              </a:rPr>
              <a:t>, 4, 2, 104, 1758, 2, 0, 0, 0, 0, 0]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1600" b="0" i="0" dirty="0">
              <a:effectLst/>
              <a:latin typeface="SF Mono"/>
            </a:endParaRPr>
          </a:p>
        </p:txBody>
      </p:sp>
    </p:spTree>
    <p:extLst>
      <p:ext uri="{BB962C8B-B14F-4D97-AF65-F5344CB8AC3E}">
        <p14:creationId xmlns:p14="http://schemas.microsoft.com/office/powerpoint/2010/main" val="223365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8E90B4-CB56-842E-1FAF-82DD035258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1" y="750245"/>
            <a:ext cx="5655323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Predictions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DC0480C-2576-9B80-C95A-36D4581F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07485AC-E1EA-3D77-2C41-E7DBD8F85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CB8CEF-67F4-CB26-D53E-358F948125A5}"/>
              </a:ext>
            </a:extLst>
          </p:cNvPr>
          <p:cNvCxnSpPr>
            <a:cxnSpLocks/>
          </p:cNvCxnSpPr>
          <p:nvPr/>
        </p:nvCxnSpPr>
        <p:spPr>
          <a:xfrm>
            <a:off x="3933285" y="3487366"/>
            <a:ext cx="930544" cy="0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B59CC9-6F5F-6E5C-83C2-9828A31D5081}"/>
              </a:ext>
            </a:extLst>
          </p:cNvPr>
          <p:cNvCxnSpPr>
            <a:cxnSpLocks/>
          </p:cNvCxnSpPr>
          <p:nvPr/>
        </p:nvCxnSpPr>
        <p:spPr>
          <a:xfrm>
            <a:off x="6828885" y="3571672"/>
            <a:ext cx="930544" cy="0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D3A891-9ECD-3F4F-F81D-FE15D8B32918}"/>
              </a:ext>
            </a:extLst>
          </p:cNvPr>
          <p:cNvSpPr txBox="1"/>
          <p:nvPr/>
        </p:nvSpPr>
        <p:spPr>
          <a:xfrm>
            <a:off x="8011093" y="3032609"/>
            <a:ext cx="379441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dirty="0">
                <a:latin typeface="SF Mono"/>
              </a:rPr>
              <a:t>[0.02, 0.01, 0.50, 0.07,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0.55</a:t>
            </a:r>
            <a:r>
              <a:rPr lang="en-TW" sz="1600" dirty="0">
                <a:latin typeface="SF Mono"/>
              </a:rPr>
              <a:t>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0.78</a:t>
            </a:r>
            <a:r>
              <a:rPr lang="en-TW" sz="1600" dirty="0">
                <a:latin typeface="SF Mono"/>
              </a:rPr>
              <a:t>, 0.2, 0.01,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0.87</a:t>
            </a:r>
            <a:r>
              <a:rPr lang="en-TW" sz="1600" dirty="0">
                <a:latin typeface="SF Mono"/>
              </a:rPr>
              <a:t>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0.67</a:t>
            </a:r>
            <a:r>
              <a:rPr lang="en-TW" sz="1600" dirty="0">
                <a:latin typeface="SF Mono"/>
              </a:rPr>
              <a:t>, 0.012, 0.1, 0.21, 0.23, 0.1 ]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2348B2-26CB-7561-A8C9-4FC823DC649D}"/>
              </a:ext>
            </a:extLst>
          </p:cNvPr>
          <p:cNvSpPr txBox="1"/>
          <p:nvPr/>
        </p:nvSpPr>
        <p:spPr>
          <a:xfrm>
            <a:off x="7989631" y="2642706"/>
            <a:ext cx="379441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dirty="0">
                <a:latin typeface="SF Mono"/>
              </a:rPr>
              <a:t>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12FFD-9831-7D15-C708-79EC074DFA2B}"/>
              </a:ext>
            </a:extLst>
          </p:cNvPr>
          <p:cNvSpPr txBox="1"/>
          <p:nvPr/>
        </p:nvSpPr>
        <p:spPr>
          <a:xfrm>
            <a:off x="9125426" y="3868346"/>
            <a:ext cx="1565750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SF Mono"/>
              </a:rPr>
              <a:t>Threshold of 0.5</a:t>
            </a:r>
            <a:endParaRPr lang="en-TW" sz="1600" b="1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SF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484AD-BEE2-EE41-59B0-2B69D7BF839E}"/>
              </a:ext>
            </a:extLst>
          </p:cNvPr>
          <p:cNvSpPr txBox="1"/>
          <p:nvPr/>
        </p:nvSpPr>
        <p:spPr>
          <a:xfrm>
            <a:off x="7989631" y="4444170"/>
            <a:ext cx="4080583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dirty="0">
                <a:latin typeface="SF Mono"/>
              </a:rPr>
              <a:t>[0., 0., 0., 0.,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1</a:t>
            </a:r>
            <a:r>
              <a:rPr lang="en-TW" sz="1600" dirty="0">
                <a:latin typeface="SF Mono"/>
              </a:rPr>
              <a:t>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1</a:t>
            </a:r>
            <a:r>
              <a:rPr lang="en-TW" sz="1600" dirty="0">
                <a:latin typeface="SF Mono"/>
              </a:rPr>
              <a:t>, 0., 0.,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1</a:t>
            </a:r>
            <a:r>
              <a:rPr lang="en-TW" sz="1600" dirty="0">
                <a:latin typeface="SF Mono"/>
              </a:rPr>
              <a:t>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1</a:t>
            </a:r>
            <a:r>
              <a:rPr lang="en-TW" sz="1600" dirty="0">
                <a:latin typeface="SF Mono"/>
              </a:rPr>
              <a:t>, 0., 0., 0., 0., 0. ]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EA38DB88-2FA4-60DB-D8CC-761CE28795A7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0D7B5-AD0E-3313-8E1F-BC482803B792}"/>
              </a:ext>
            </a:extLst>
          </p:cNvPr>
          <p:cNvSpPr txBox="1"/>
          <p:nvPr/>
        </p:nvSpPr>
        <p:spPr>
          <a:xfrm>
            <a:off x="726832" y="2990615"/>
            <a:ext cx="311971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</a:t>
            </a:r>
            <a:r>
              <a:rPr lang="en-TW" sz="1600" b="1" dirty="0"/>
              <a:t>nput: </a:t>
            </a:r>
            <a:r>
              <a:rPr lang="en-TW" sz="1600" b="0" i="0" dirty="0">
                <a:effectLst/>
                <a:latin typeface="SF Mono"/>
              </a:rPr>
              <a:t>[1, 100, 33, 10, </a:t>
            </a:r>
            <a:r>
              <a:rPr lang="en-TW" sz="1600" b="0" i="0" dirty="0">
                <a:solidFill>
                  <a:schemeClr val="accent6"/>
                </a:solidFill>
                <a:effectLst/>
                <a:latin typeface="SF Mono"/>
              </a:rPr>
              <a:t>19344</a:t>
            </a:r>
            <a:r>
              <a:rPr lang="en-TW" sz="1600" b="0" i="0" dirty="0">
                <a:effectLst/>
                <a:latin typeface="SF Mono"/>
              </a:rPr>
              <a:t>, 4, 2, 104, 1758, 2, 0, 0, 0, 0, 0]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1600" b="0" i="0" dirty="0">
              <a:effectLst/>
              <a:latin typeface="SF Mo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0FC514-3F75-AD51-8E37-4BBF2844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156" y="2751054"/>
            <a:ext cx="1427065" cy="142706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4DC982-6F7B-5717-E0AF-EDED7BD8A24C}"/>
              </a:ext>
            </a:extLst>
          </p:cNvPr>
          <p:cNvSpPr/>
          <p:nvPr/>
        </p:nvSpPr>
        <p:spPr>
          <a:xfrm>
            <a:off x="5150155" y="2066199"/>
            <a:ext cx="1427065" cy="354655"/>
          </a:xfrm>
          <a:prstGeom prst="roundRect">
            <a:avLst>
              <a:gd name="adj" fmla="val 25933"/>
            </a:avLst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84192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AD1DA8F-EAC2-6113-1AC2-F742C95E6C9C}"/>
              </a:ext>
            </a:extLst>
          </p:cNvPr>
          <p:cNvSpPr/>
          <p:nvPr/>
        </p:nvSpPr>
        <p:spPr>
          <a:xfrm>
            <a:off x="942680" y="2747268"/>
            <a:ext cx="1740555" cy="17405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B2A0D-EAAB-6BEB-F432-6FF275824E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TW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3215-7887-D856-E44C-F203C7AC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DD0E7-26D0-9D78-49F8-56D67316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98FF2E-E593-AE5C-C783-D581DE4396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TW" dirty="0"/>
              <a:t>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F1650-22D0-C441-96E5-126AC2EE9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316" y="1724976"/>
            <a:ext cx="8493564" cy="38037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Kaggle challenge: “NBME - Score Clinical Patient Notes”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We present different models to find descriptions in pieces of 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Our solutions use: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LSTM</a:t>
            </a:r>
          </a:p>
          <a:p>
            <a:pPr lvl="1"/>
            <a:r>
              <a:rPr lang="en-US" sz="2000" dirty="0">
                <a:solidFill>
                  <a:schemeClr val="accent3"/>
                </a:solidFill>
              </a:rPr>
              <a:t>Transformer</a:t>
            </a:r>
          </a:p>
          <a:p>
            <a:pPr lvl="2"/>
            <a:r>
              <a:rPr lang="en-US" sz="1800" dirty="0">
                <a:solidFill>
                  <a:schemeClr val="accent3"/>
                </a:solidFill>
              </a:rPr>
              <a:t>BERT-based</a:t>
            </a:r>
          </a:p>
          <a:p>
            <a:pPr lvl="2"/>
            <a:r>
              <a:rPr lang="en-US" sz="1800" dirty="0" err="1">
                <a:solidFill>
                  <a:schemeClr val="accent3"/>
                </a:solidFill>
              </a:rPr>
              <a:t>DeBERTa</a:t>
            </a:r>
            <a:r>
              <a:rPr lang="en-US" sz="1800" dirty="0">
                <a:solidFill>
                  <a:schemeClr val="accent3"/>
                </a:solidFill>
              </a:rPr>
              <a:t>-based</a:t>
            </a:r>
          </a:p>
          <a:p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75D6A-A387-51C7-6245-5F0166CD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4" y="3069088"/>
            <a:ext cx="1150070" cy="115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869FBC-9B72-9149-ABB4-EAD6F5D4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0452" flipH="1">
            <a:off x="12275385" y="428671"/>
            <a:ext cx="1248501" cy="1248501"/>
          </a:xfrm>
          <a:prstGeom prst="rect">
            <a:avLst/>
          </a:prstGeom>
        </p:spPr>
      </p:pic>
      <p:sp>
        <p:nvSpPr>
          <p:cNvPr id="11" name="副標題 2">
            <a:extLst>
              <a:ext uri="{FF2B5EF4-FFF2-40B4-BE49-F238E27FC236}">
                <a16:creationId xmlns:a16="http://schemas.microsoft.com/office/drawing/2014/main" id="{B4CD0133-9DC6-0C9C-4CFC-CA3F443294F7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17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8E90B4-CB56-842E-1FAF-82DD035258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1" y="750245"/>
            <a:ext cx="5655323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Predictions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DC0480C-2576-9B80-C95A-36D4581F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07485AC-E1EA-3D77-2C41-E7DBD8F85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CB8CEF-67F4-CB26-D53E-358F948125A5}"/>
              </a:ext>
            </a:extLst>
          </p:cNvPr>
          <p:cNvCxnSpPr>
            <a:cxnSpLocks/>
          </p:cNvCxnSpPr>
          <p:nvPr/>
        </p:nvCxnSpPr>
        <p:spPr>
          <a:xfrm>
            <a:off x="3933285" y="3487366"/>
            <a:ext cx="930544" cy="0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B59CC9-6F5F-6E5C-83C2-9828A31D5081}"/>
              </a:ext>
            </a:extLst>
          </p:cNvPr>
          <p:cNvCxnSpPr>
            <a:cxnSpLocks/>
          </p:cNvCxnSpPr>
          <p:nvPr/>
        </p:nvCxnSpPr>
        <p:spPr>
          <a:xfrm>
            <a:off x="6828885" y="3571672"/>
            <a:ext cx="930544" cy="0"/>
          </a:xfrm>
          <a:prstGeom prst="straightConnector1">
            <a:avLst/>
          </a:prstGeom>
          <a:noFill/>
          <a:ln w="28575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D3A891-9ECD-3F4F-F81D-FE15D8B32918}"/>
              </a:ext>
            </a:extLst>
          </p:cNvPr>
          <p:cNvSpPr txBox="1"/>
          <p:nvPr/>
        </p:nvSpPr>
        <p:spPr>
          <a:xfrm>
            <a:off x="7902289" y="2371128"/>
            <a:ext cx="379441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dirty="0">
                <a:latin typeface="SF Mono"/>
              </a:rPr>
              <a:t>[0.02, 0.01, 0.50, 0.07,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0.55</a:t>
            </a:r>
            <a:r>
              <a:rPr lang="en-TW" sz="1600" dirty="0">
                <a:latin typeface="SF Mono"/>
              </a:rPr>
              <a:t>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0.78</a:t>
            </a:r>
            <a:r>
              <a:rPr lang="en-TW" sz="1600" dirty="0">
                <a:latin typeface="SF Mono"/>
              </a:rPr>
              <a:t>, 0.2, 0.01,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0.87</a:t>
            </a:r>
            <a:r>
              <a:rPr lang="en-TW" sz="1600" dirty="0">
                <a:latin typeface="SF Mono"/>
              </a:rPr>
              <a:t>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0.67</a:t>
            </a:r>
            <a:r>
              <a:rPr lang="en-TW" sz="1600" dirty="0">
                <a:latin typeface="SF Mono"/>
              </a:rPr>
              <a:t>, 0.012, 0.1, 0.21, 0.23, 0.1 ]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2348B2-26CB-7561-A8C9-4FC823DC649D}"/>
              </a:ext>
            </a:extLst>
          </p:cNvPr>
          <p:cNvSpPr txBox="1"/>
          <p:nvPr/>
        </p:nvSpPr>
        <p:spPr>
          <a:xfrm>
            <a:off x="7880827" y="1981225"/>
            <a:ext cx="379441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b="1" dirty="0">
                <a:latin typeface="SF Mono"/>
              </a:rPr>
              <a:t>Result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12FFD-9831-7D15-C708-79EC074DFA2B}"/>
              </a:ext>
            </a:extLst>
          </p:cNvPr>
          <p:cNvSpPr txBox="1"/>
          <p:nvPr/>
        </p:nvSpPr>
        <p:spPr>
          <a:xfrm>
            <a:off x="9036077" y="3275641"/>
            <a:ext cx="1565750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SF Mono"/>
              </a:rPr>
              <a:t>Threshold of 0.5</a:t>
            </a:r>
            <a:endParaRPr lang="en-TW" sz="1600" b="1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SF Mon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484AD-BEE2-EE41-59B0-2B69D7BF839E}"/>
              </a:ext>
            </a:extLst>
          </p:cNvPr>
          <p:cNvSpPr txBox="1"/>
          <p:nvPr/>
        </p:nvSpPr>
        <p:spPr>
          <a:xfrm>
            <a:off x="7880827" y="3782689"/>
            <a:ext cx="4080583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dirty="0">
                <a:latin typeface="SF Mono"/>
              </a:rPr>
              <a:t>[0., 0., 0., 0.,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1</a:t>
            </a:r>
            <a:r>
              <a:rPr lang="en-TW" sz="1600" dirty="0">
                <a:latin typeface="SF Mono"/>
              </a:rPr>
              <a:t>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1</a:t>
            </a:r>
            <a:r>
              <a:rPr lang="en-TW" sz="1600" dirty="0">
                <a:latin typeface="SF Mono"/>
              </a:rPr>
              <a:t>, 0., 0.,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1</a:t>
            </a:r>
            <a:r>
              <a:rPr lang="en-TW" sz="1600" dirty="0">
                <a:latin typeface="SF Mono"/>
              </a:rPr>
              <a:t>, 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1</a:t>
            </a:r>
            <a:r>
              <a:rPr lang="en-TW" sz="1600" dirty="0">
                <a:latin typeface="SF Mono"/>
              </a:rPr>
              <a:t>,</a:t>
            </a:r>
            <a:r>
              <a:rPr lang="en-TW" sz="1600" b="1" dirty="0">
                <a:solidFill>
                  <a:schemeClr val="accent6"/>
                </a:solidFill>
                <a:latin typeface="SF Mono"/>
              </a:rPr>
              <a:t> </a:t>
            </a:r>
            <a:r>
              <a:rPr lang="en-TW" sz="1600" dirty="0">
                <a:latin typeface="SF Mono"/>
              </a:rPr>
              <a:t>0., 0., 0., 0., 0. 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E4763-71BF-EDBF-6BE6-FED3DA24D165}"/>
              </a:ext>
            </a:extLst>
          </p:cNvPr>
          <p:cNvSpPr txBox="1"/>
          <p:nvPr/>
        </p:nvSpPr>
        <p:spPr>
          <a:xfrm>
            <a:off x="8118607" y="5208545"/>
            <a:ext cx="3659977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SF Mono"/>
              </a:rPr>
              <a:t>Grouping consecutive indices into ranges</a:t>
            </a:r>
            <a:endParaRPr lang="en-TW" sz="1600" b="1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  <a:latin typeface="SF Mon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C9749-B1AB-C9E8-C26B-D130C2D019A1}"/>
              </a:ext>
            </a:extLst>
          </p:cNvPr>
          <p:cNvSpPr txBox="1"/>
          <p:nvPr/>
        </p:nvSpPr>
        <p:spPr>
          <a:xfrm>
            <a:off x="7908305" y="4748888"/>
            <a:ext cx="4080583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TW" sz="1600" dirty="0">
                <a:latin typeface="SF Mono"/>
              </a:rPr>
              <a:t>[</a:t>
            </a:r>
            <a:r>
              <a:rPr lang="en-TW" sz="1600" dirty="0">
                <a:solidFill>
                  <a:schemeClr val="accent6"/>
                </a:solidFill>
                <a:latin typeface="SF Mono"/>
              </a:rPr>
              <a:t>4 5</a:t>
            </a:r>
            <a:r>
              <a:rPr lang="en-TW" sz="1600" dirty="0">
                <a:latin typeface="SF Mono"/>
              </a:rPr>
              <a:t>; </a:t>
            </a:r>
            <a:r>
              <a:rPr lang="en-TW" sz="1600" dirty="0">
                <a:solidFill>
                  <a:schemeClr val="accent6"/>
                </a:solidFill>
                <a:latin typeface="SF Mono"/>
              </a:rPr>
              <a:t>8 9</a:t>
            </a:r>
            <a:r>
              <a:rPr lang="en-TW" sz="1600" dirty="0">
                <a:latin typeface="SF Mono"/>
              </a:rPr>
              <a:t>]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E9F4E5-D5C1-6846-F7EF-9297102FD355}"/>
              </a:ext>
            </a:extLst>
          </p:cNvPr>
          <p:cNvCxnSpPr>
            <a:cxnSpLocks/>
          </p:cNvCxnSpPr>
          <p:nvPr/>
        </p:nvCxnSpPr>
        <p:spPr>
          <a:xfrm flipH="1" flipV="1">
            <a:off x="9251004" y="4206138"/>
            <a:ext cx="365654" cy="647208"/>
          </a:xfrm>
          <a:prstGeom prst="straightConnector1">
            <a:avLst/>
          </a:prstGeom>
          <a:ln w="1270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767909-134D-0B47-49CE-A80B7FB998E4}"/>
              </a:ext>
            </a:extLst>
          </p:cNvPr>
          <p:cNvCxnSpPr>
            <a:cxnSpLocks/>
          </p:cNvCxnSpPr>
          <p:nvPr/>
        </p:nvCxnSpPr>
        <p:spPr>
          <a:xfrm flipH="1" flipV="1">
            <a:off x="9455285" y="4206138"/>
            <a:ext cx="363667" cy="647208"/>
          </a:xfrm>
          <a:prstGeom prst="straightConnector1">
            <a:avLst/>
          </a:prstGeom>
          <a:ln w="1270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74DC35-D05B-36B4-6577-9F66A8C63AF0}"/>
              </a:ext>
            </a:extLst>
          </p:cNvPr>
          <p:cNvCxnSpPr>
            <a:cxnSpLocks/>
          </p:cNvCxnSpPr>
          <p:nvPr/>
        </p:nvCxnSpPr>
        <p:spPr>
          <a:xfrm flipV="1">
            <a:off x="10023233" y="4200477"/>
            <a:ext cx="89309" cy="624441"/>
          </a:xfrm>
          <a:prstGeom prst="straightConnector1">
            <a:avLst/>
          </a:prstGeom>
          <a:ln w="1270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BADDA9-35E1-E51B-8FDD-D50C3E383682}"/>
              </a:ext>
            </a:extLst>
          </p:cNvPr>
          <p:cNvCxnSpPr>
            <a:cxnSpLocks/>
          </p:cNvCxnSpPr>
          <p:nvPr/>
        </p:nvCxnSpPr>
        <p:spPr>
          <a:xfrm flipV="1">
            <a:off x="10225527" y="4210515"/>
            <a:ext cx="91296" cy="614403"/>
          </a:xfrm>
          <a:prstGeom prst="straightConnector1">
            <a:avLst/>
          </a:prstGeom>
          <a:ln w="1270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副標題 2">
            <a:extLst>
              <a:ext uri="{FF2B5EF4-FFF2-40B4-BE49-F238E27FC236}">
                <a16:creationId xmlns:a16="http://schemas.microsoft.com/office/drawing/2014/main" id="{1700CDFB-4512-2D81-BE12-08F02E7B0719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5201B-30CA-328F-5B91-A39C44F74929}"/>
              </a:ext>
            </a:extLst>
          </p:cNvPr>
          <p:cNvSpPr txBox="1"/>
          <p:nvPr/>
        </p:nvSpPr>
        <p:spPr>
          <a:xfrm>
            <a:off x="726832" y="2990615"/>
            <a:ext cx="311971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</a:t>
            </a:r>
            <a:r>
              <a:rPr lang="en-TW" sz="1600" b="1" dirty="0"/>
              <a:t>nput: </a:t>
            </a:r>
            <a:r>
              <a:rPr lang="en-TW" sz="1600" b="0" i="0" dirty="0">
                <a:effectLst/>
                <a:latin typeface="SF Mono"/>
              </a:rPr>
              <a:t>[1, 100, 33, 10, </a:t>
            </a:r>
            <a:r>
              <a:rPr lang="en-TW" sz="1600" b="0" i="0" dirty="0">
                <a:solidFill>
                  <a:schemeClr val="accent6"/>
                </a:solidFill>
                <a:effectLst/>
                <a:latin typeface="SF Mono"/>
              </a:rPr>
              <a:t>19344</a:t>
            </a:r>
            <a:r>
              <a:rPr lang="en-TW" sz="1600" b="0" i="0" dirty="0">
                <a:effectLst/>
                <a:latin typeface="SF Mono"/>
              </a:rPr>
              <a:t>, 4, 2, 104, 1758, 2, 0, 0, 0, 0, 0]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1600" b="0" i="0" dirty="0">
              <a:effectLst/>
              <a:latin typeface="SF Mon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1D2DE-5756-3E64-2167-672FDF25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156" y="2751054"/>
            <a:ext cx="1427065" cy="142706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86ADE-1791-8D66-CC3A-E0441601541A}"/>
              </a:ext>
            </a:extLst>
          </p:cNvPr>
          <p:cNvSpPr/>
          <p:nvPr/>
        </p:nvSpPr>
        <p:spPr>
          <a:xfrm>
            <a:off x="5150155" y="2066199"/>
            <a:ext cx="1427065" cy="354655"/>
          </a:xfrm>
          <a:prstGeom prst="roundRect">
            <a:avLst>
              <a:gd name="adj" fmla="val 25933"/>
            </a:avLst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33399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8E90B4-CB56-842E-1FAF-82DD035258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1" y="750245"/>
            <a:ext cx="5655323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BERT &amp; DeBERTa – Training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DC0480C-2576-9B80-C95A-36D4581F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Approach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07485AC-E1EA-3D77-2C41-E7DBD8F85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8E91A-0480-F0C4-A651-E49F87A08353}"/>
              </a:ext>
            </a:extLst>
          </p:cNvPr>
          <p:cNvSpPr txBox="1"/>
          <p:nvPr/>
        </p:nvSpPr>
        <p:spPr>
          <a:xfrm>
            <a:off x="790332" y="1294785"/>
            <a:ext cx="7327624" cy="738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- General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80-20 training test split, batch size of 12, GTX 2070 GPU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B1E3C80-85ED-6C85-A473-624E8B92E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128393"/>
              </p:ext>
            </p:extLst>
          </p:nvPr>
        </p:nvGraphicFramePr>
        <p:xfrm>
          <a:off x="764931" y="2571259"/>
          <a:ext cx="10515600" cy="2702907"/>
        </p:xfrm>
        <a:graphic>
          <a:graphicData uri="http://schemas.openxmlformats.org/drawingml/2006/table">
            <a:tbl>
              <a:tblPr/>
              <a:tblGrid>
                <a:gridCol w="5652052">
                  <a:extLst>
                    <a:ext uri="{9D8B030D-6E8A-4147-A177-3AD203B41FA5}">
                      <a16:colId xmlns:a16="http://schemas.microsoft.com/office/drawing/2014/main" val="1371303971"/>
                    </a:ext>
                  </a:extLst>
                </a:gridCol>
                <a:gridCol w="4863548">
                  <a:extLst>
                    <a:ext uri="{9D8B030D-6E8A-4147-A177-3AD203B41FA5}">
                      <a16:colId xmlns:a16="http://schemas.microsoft.com/office/drawing/2014/main" val="3058770958"/>
                    </a:ext>
                  </a:extLst>
                </a:gridCol>
              </a:tblGrid>
              <a:tr h="56817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BERT</a:t>
                      </a:r>
                      <a:endParaRPr lang="en-US" sz="1700" dirty="0">
                        <a:effectLst/>
                      </a:endParaRPr>
                    </a:p>
                  </a:txBody>
                  <a:tcPr marL="64064" marR="64064" marT="43929" marB="43929" anchor="ctr">
                    <a:lnL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DeBERTa</a:t>
                      </a:r>
                      <a:endParaRPr lang="en-US" sz="1700" dirty="0">
                        <a:effectLst/>
                      </a:endParaRPr>
                    </a:p>
                  </a:txBody>
                  <a:tcPr marL="64064" marR="64064" marT="43929" marB="4392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252521"/>
                  </a:ext>
                </a:extLst>
              </a:tr>
              <a:tr h="59252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</a:rPr>
                        <a:t>10 epochs with starting </a:t>
                      </a:r>
                      <a:r>
                        <a:rPr lang="en-US" sz="1700" b="0" i="0" u="none" strike="noStrike" dirty="0" err="1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</a:rPr>
                        <a:t>lr</a:t>
                      </a:r>
                      <a:r>
                        <a:rPr lang="en-US" sz="1700" b="0" i="0" u="none" strike="noStrike" dirty="0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</a:rPr>
                        <a:t> of 2e-6</a:t>
                      </a:r>
                      <a:endParaRPr lang="en-US" sz="1700" b="0" dirty="0">
                        <a:effectLst/>
                      </a:endParaRPr>
                    </a:p>
                  </a:txBody>
                  <a:tcPr marL="64064" marR="64064" marT="43929" marB="43929" anchor="ctr">
                    <a:lnL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</a:rPr>
                        <a:t>5 epochs with starting </a:t>
                      </a:r>
                      <a:r>
                        <a:rPr lang="en-US" sz="1700" b="0" i="0" u="none" strike="noStrike" dirty="0" err="1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</a:rPr>
                        <a:t>lr</a:t>
                      </a:r>
                      <a:r>
                        <a:rPr lang="en-US" sz="1700" b="0" i="0" u="none" strike="noStrike" dirty="0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</a:rPr>
                        <a:t> of 2e-5</a:t>
                      </a:r>
                      <a:endParaRPr lang="en-US" sz="1700" b="0" dirty="0">
                        <a:effectLst/>
                      </a:endParaRPr>
                    </a:p>
                  </a:txBody>
                  <a:tcPr marL="64064" marR="64064" marT="43929" marB="4392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80885"/>
                  </a:ext>
                </a:extLst>
              </a:tr>
              <a:tr h="58441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</a:rPr>
                        <a:t>all 12+1 layers</a:t>
                      </a:r>
                      <a:endParaRPr lang="en-US" sz="1700" b="0" dirty="0">
                        <a:effectLst/>
                      </a:endParaRPr>
                    </a:p>
                  </a:txBody>
                  <a:tcPr marL="64064" marR="64064" marT="43929" marB="43929" anchor="ctr">
                    <a:lnL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</a:rPr>
                        <a:t>all 12+1 layers ; last 3 layers ; last 1 layer</a:t>
                      </a:r>
                      <a:endParaRPr lang="en-US" sz="1700" b="0" dirty="0">
                        <a:effectLst/>
                      </a:endParaRPr>
                    </a:p>
                  </a:txBody>
                  <a:tcPr marL="64064" marR="64064" marT="43929" marB="4392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599100"/>
                  </a:ext>
                </a:extLst>
              </a:tr>
              <a:tr h="957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</a:rPr>
                        <a:t>best of 5 folds, each using another fifth of data for testing</a:t>
                      </a:r>
                      <a:endParaRPr lang="en-US" sz="1700" b="0" dirty="0">
                        <a:effectLst/>
                      </a:endParaRPr>
                    </a:p>
                  </a:txBody>
                  <a:tcPr marL="64064" marR="64064" marT="43929" marB="43929" anchor="ctr">
                    <a:lnL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kern="1200" dirty="0">
                          <a:solidFill>
                            <a:srgbClr val="1836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only 1 fold / regular train-test split</a:t>
                      </a:r>
                    </a:p>
                  </a:txBody>
                  <a:tcPr marL="64064" marR="64064" marT="43929" marB="43929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1139727"/>
                  </a:ext>
                </a:extLst>
              </a:tr>
            </a:tbl>
          </a:graphicData>
        </a:graphic>
      </p:graphicFrame>
      <p:sp>
        <p:nvSpPr>
          <p:cNvPr id="20" name="Rectangle 1">
            <a:extLst>
              <a:ext uri="{FF2B5EF4-FFF2-40B4-BE49-F238E27FC236}">
                <a16:creationId xmlns:a16="http://schemas.microsoft.com/office/drawing/2014/main" id="{ABB930F2-7F52-C999-54EF-52008DD43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780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W"/>
          </a:p>
        </p:txBody>
      </p:sp>
      <p:sp>
        <p:nvSpPr>
          <p:cNvPr id="21" name="副標題 2">
            <a:extLst>
              <a:ext uri="{FF2B5EF4-FFF2-40B4-BE49-F238E27FC236}">
                <a16:creationId xmlns:a16="http://schemas.microsoft.com/office/drawing/2014/main" id="{27E5C2CC-2D7C-A7FF-7F51-0EC5F09D798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</p:spTree>
    <p:extLst>
      <p:ext uri="{BB962C8B-B14F-4D97-AF65-F5344CB8AC3E}">
        <p14:creationId xmlns:p14="http://schemas.microsoft.com/office/powerpoint/2010/main" val="79545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7AD-4EF4-55E1-51AA-4422635F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6" y="910022"/>
            <a:ext cx="6721474" cy="5488215"/>
          </a:xfrm>
        </p:spPr>
        <p:txBody>
          <a:bodyPr/>
          <a:lstStyle/>
          <a:p>
            <a:r>
              <a:rPr lang="en-US" sz="4400" dirty="0"/>
              <a:t>5. Evaluation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CFBE-2BCF-9CEC-DBDD-9D3662ED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FECF00-D0F6-D87C-B6C0-1CE891A5C842}"/>
              </a:ext>
            </a:extLst>
          </p:cNvPr>
          <p:cNvSpPr/>
          <p:nvPr/>
        </p:nvSpPr>
        <p:spPr>
          <a:xfrm>
            <a:off x="2661920" y="155448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4C8887-4B5E-322B-52C4-12E5615A253C}"/>
              </a:ext>
            </a:extLst>
          </p:cNvPr>
          <p:cNvSpPr/>
          <p:nvPr/>
        </p:nvSpPr>
        <p:spPr>
          <a:xfrm>
            <a:off x="2831462" y="137160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69D3F652-3030-90D9-6CFB-7D196EF769BE}"/>
              </a:ext>
            </a:extLst>
          </p:cNvPr>
          <p:cNvSpPr txBox="1">
            <a:spLocks/>
          </p:cNvSpPr>
          <p:nvPr/>
        </p:nvSpPr>
        <p:spPr>
          <a:xfrm>
            <a:off x="6136640" y="5461390"/>
            <a:ext cx="3765550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90000"/>
              </a:lnSpc>
            </a:pPr>
            <a:r>
              <a:rPr lang="en-US" altLang="zh-TW" sz="1400" b="1" dirty="0">
                <a:solidFill>
                  <a:schemeClr val="tx1"/>
                </a:solidFill>
              </a:rPr>
              <a:t>Speaker:   Leonard </a:t>
            </a:r>
            <a:r>
              <a:rPr lang="en-US" altLang="zh-TW" sz="1400" b="1" dirty="0" err="1">
                <a:solidFill>
                  <a:schemeClr val="tx1"/>
                </a:solidFill>
              </a:rPr>
              <a:t>Paál</a:t>
            </a:r>
            <a:r>
              <a:rPr lang="en-US" altLang="zh-TW" sz="1400" b="1" dirty="0">
                <a:solidFill>
                  <a:schemeClr val="tx1"/>
                </a:solidFill>
              </a:rPr>
              <a:t> / </a:t>
            </a:r>
            <a:r>
              <a:rPr lang="en-US" altLang="zh-TW" sz="1400" b="1" dirty="0" err="1">
                <a:solidFill>
                  <a:schemeClr val="tx1"/>
                </a:solidFill>
              </a:rPr>
              <a:t>Lejana</a:t>
            </a:r>
            <a:r>
              <a:rPr lang="en-US" altLang="zh-TW" sz="1400" b="1" dirty="0">
                <a:solidFill>
                  <a:schemeClr val="tx1"/>
                </a:solidFill>
              </a:rPr>
              <a:t> Dietrich 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81BFB8-2AF0-2821-DD36-794A0AE6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2456"/>
              </p:ext>
            </p:extLst>
          </p:nvPr>
        </p:nvGraphicFramePr>
        <p:xfrm>
          <a:off x="1402863" y="7246845"/>
          <a:ext cx="8964000" cy="4368415"/>
        </p:xfrm>
        <a:graphic>
          <a:graphicData uri="http://schemas.openxmlformats.org/drawingml/2006/table">
            <a:tbl>
              <a:tblPr/>
              <a:tblGrid>
                <a:gridCol w="1745204">
                  <a:extLst>
                    <a:ext uri="{9D8B030D-6E8A-4147-A177-3AD203B41FA5}">
                      <a16:colId xmlns:a16="http://schemas.microsoft.com/office/drawing/2014/main" val="996037111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2121683259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3373339980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2059008798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935000583"/>
                    </a:ext>
                  </a:extLst>
                </a:gridCol>
              </a:tblGrid>
              <a:tr h="608579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Results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Model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44709"/>
                  </a:ext>
                </a:extLst>
              </a:tr>
              <a:tr h="912868">
                <a:tc v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LSTM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BERT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fine-tuned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DeBERTa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fully fine-tuned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DeBERTa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3 layers fine-tuned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48073"/>
                  </a:ext>
                </a:extLst>
              </a:tr>
              <a:tr h="4817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avg. loss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N/A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0.0342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0.0123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0.0160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038801"/>
                  </a:ext>
                </a:extLst>
              </a:tr>
              <a:tr h="4817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F1 score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0.5454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0.8599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0.8069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748364"/>
                  </a:ext>
                </a:extLst>
              </a:tr>
              <a:tr h="64915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best epoch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/ total epochs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5/5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9/10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5/5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4/5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3895"/>
                  </a:ext>
                </a:extLst>
              </a:tr>
              <a:tr h="12171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training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+ test time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hours (Jupyter, training only)</a:t>
                      </a:r>
                      <a:endParaRPr lang="en-US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hour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(.py file </a:t>
                      </a:r>
                      <a:r>
                        <a:rPr lang="en-US" sz="1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en-US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 hours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Jupyter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5.5 hours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Jupyter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99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49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8E90B4-CB56-842E-1FAF-82DD035258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1" y="750245"/>
            <a:ext cx="5655323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Numercial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DC0480C-2576-9B80-C95A-36D4581F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Evaluation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07485AC-E1EA-3D77-2C41-E7DBD8F85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5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BB930F2-7F52-C999-54EF-52008DD43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780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W"/>
          </a:p>
        </p:txBody>
      </p:sp>
      <p:sp>
        <p:nvSpPr>
          <p:cNvPr id="21" name="副標題 2">
            <a:extLst>
              <a:ext uri="{FF2B5EF4-FFF2-40B4-BE49-F238E27FC236}">
                <a16:creationId xmlns:a16="http://schemas.microsoft.com/office/drawing/2014/main" id="{27E5C2CC-2D7C-A7FF-7F51-0EC5F09D798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705819-AB41-7C22-AC2D-7DDFFD3A4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450967"/>
              </p:ext>
            </p:extLst>
          </p:nvPr>
        </p:nvGraphicFramePr>
        <p:xfrm>
          <a:off x="1448900" y="1508519"/>
          <a:ext cx="8964000" cy="4368415"/>
        </p:xfrm>
        <a:graphic>
          <a:graphicData uri="http://schemas.openxmlformats.org/drawingml/2006/table">
            <a:tbl>
              <a:tblPr/>
              <a:tblGrid>
                <a:gridCol w="1745204">
                  <a:extLst>
                    <a:ext uri="{9D8B030D-6E8A-4147-A177-3AD203B41FA5}">
                      <a16:colId xmlns:a16="http://schemas.microsoft.com/office/drawing/2014/main" val="996037111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2121683259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3373339980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2059008798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935000583"/>
                    </a:ext>
                  </a:extLst>
                </a:gridCol>
              </a:tblGrid>
              <a:tr h="608579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Results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Model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44709"/>
                  </a:ext>
                </a:extLst>
              </a:tr>
              <a:tr h="912868">
                <a:tc v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LSTM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BERT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fine-tuned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DeBERTa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fully fine-tuned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DeBERTa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3 layers fine-tuned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48073"/>
                  </a:ext>
                </a:extLst>
              </a:tr>
              <a:tr h="4817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avg. loss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N/A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0.0342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0.0123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0.0160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038801"/>
                  </a:ext>
                </a:extLst>
              </a:tr>
              <a:tr h="4817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F1 score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r>
                        <a:rPr lang="de-DE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.107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0.5454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0.8599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0.8069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748364"/>
                  </a:ext>
                </a:extLst>
              </a:tr>
              <a:tr h="64915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best epoch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/ total epochs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5/</a:t>
                      </a:r>
                      <a:r>
                        <a:rPr lang="de-DE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9/10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5/5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4/5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3895"/>
                  </a:ext>
                </a:extLst>
              </a:tr>
              <a:tr h="12171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training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+ test time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 hours (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Jupyter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training only)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hour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(.py file </a:t>
                      </a:r>
                      <a:r>
                        <a:rPr lang="en-US" sz="1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en-US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 hours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Jupyter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5.5 hours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Jupyter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9964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4CF93BA0-979D-798E-B98D-A927239F8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1806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W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BF3537-4813-7D25-AB48-F76CE004C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62" y="6986354"/>
            <a:ext cx="7576723" cy="439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29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8E90B4-CB56-842E-1FAF-82DD035258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1" y="750245"/>
            <a:ext cx="5655323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Plot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DC0480C-2576-9B80-C95A-36D4581F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Evaluation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07485AC-E1EA-3D77-2C41-E7DBD8F85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5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BB930F2-7F52-C999-54EF-52008DD43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780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W"/>
          </a:p>
        </p:txBody>
      </p:sp>
      <p:sp>
        <p:nvSpPr>
          <p:cNvPr id="21" name="副標題 2">
            <a:extLst>
              <a:ext uri="{FF2B5EF4-FFF2-40B4-BE49-F238E27FC236}">
                <a16:creationId xmlns:a16="http://schemas.microsoft.com/office/drawing/2014/main" id="{27E5C2CC-2D7C-A7FF-7F51-0EC5F09D798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F93BA0-979D-798E-B98D-A927239F8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1806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W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9908FE1-0D74-C490-08E1-A543FB16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38" y="1494510"/>
            <a:ext cx="7576723" cy="439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1ABFFE-0069-EB58-9262-25DF8AA87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520409"/>
              </p:ext>
            </p:extLst>
          </p:nvPr>
        </p:nvGraphicFramePr>
        <p:xfrm>
          <a:off x="1542206" y="-4696614"/>
          <a:ext cx="8964000" cy="4368415"/>
        </p:xfrm>
        <a:graphic>
          <a:graphicData uri="http://schemas.openxmlformats.org/drawingml/2006/table">
            <a:tbl>
              <a:tblPr/>
              <a:tblGrid>
                <a:gridCol w="1745204">
                  <a:extLst>
                    <a:ext uri="{9D8B030D-6E8A-4147-A177-3AD203B41FA5}">
                      <a16:colId xmlns:a16="http://schemas.microsoft.com/office/drawing/2014/main" val="996037111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2121683259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3373339980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2059008798"/>
                    </a:ext>
                  </a:extLst>
                </a:gridCol>
                <a:gridCol w="1804699">
                  <a:extLst>
                    <a:ext uri="{9D8B030D-6E8A-4147-A177-3AD203B41FA5}">
                      <a16:colId xmlns:a16="http://schemas.microsoft.com/office/drawing/2014/main" val="935000583"/>
                    </a:ext>
                  </a:extLst>
                </a:gridCol>
              </a:tblGrid>
              <a:tr h="608579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Results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dirty="0">
                          <a:effectLst/>
                        </a:rPr>
                      </a:br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Model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44709"/>
                  </a:ext>
                </a:extLst>
              </a:tr>
              <a:tr h="912868">
                <a:tc vMerge="1"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LSTM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BERT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fine-tuned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DeBERTa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fully fine-tuned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DeBERTa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3 layers fine-tuned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48073"/>
                  </a:ext>
                </a:extLst>
              </a:tr>
              <a:tr h="4817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avg. loss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N/A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0.0342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0.0123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0.0160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038801"/>
                  </a:ext>
                </a:extLst>
              </a:tr>
              <a:tr h="4817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F1 score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0.5454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0.8599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0.8069</a:t>
                      </a:r>
                      <a:endParaRPr lang="en-TW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748364"/>
                  </a:ext>
                </a:extLst>
              </a:tr>
              <a:tr h="64915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best epoch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/ total epochs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5/5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9/10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5/5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TW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4/5</a:t>
                      </a:r>
                      <a:endParaRPr lang="en-TW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3895"/>
                  </a:ext>
                </a:extLst>
              </a:tr>
              <a:tr h="12171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training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+ test time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hours (Jupyter, training only)</a:t>
                      </a:r>
                      <a:endParaRPr lang="en-US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hour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(.py file </a:t>
                      </a:r>
                      <a:r>
                        <a:rPr lang="en-US" sz="1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en-US" sz="160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 hours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Jupyter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5.5 hours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Jupyter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59167" marR="59167" marT="40572" marB="40572" anchor="ctr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9964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9DC4102-7D80-4E95-0400-19A57ACB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7095211"/>
            <a:ext cx="7772400" cy="45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8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CB853-EDDB-DCB8-75A3-A5D1162F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D98E90B4-CB56-842E-1FAF-82DD035258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4931" y="750245"/>
            <a:ext cx="5655323" cy="354655"/>
          </a:xfrm>
        </p:spPr>
        <p:txBody>
          <a:bodyPr>
            <a:normAutofit lnSpcReduction="10000"/>
          </a:bodyPr>
          <a:lstStyle/>
          <a:p>
            <a:r>
              <a:rPr lang="en-TW" dirty="0"/>
              <a:t>Plot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DC0480C-2576-9B80-C95A-36D4581F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2" y="237193"/>
            <a:ext cx="5204068" cy="537507"/>
          </a:xfrm>
        </p:spPr>
        <p:txBody>
          <a:bodyPr/>
          <a:lstStyle/>
          <a:p>
            <a:r>
              <a:rPr lang="en-TW" dirty="0"/>
              <a:t>Evaluation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407485AC-E1EA-3D77-2C41-E7DBD8F85A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237194"/>
            <a:ext cx="460132" cy="537506"/>
          </a:xfrm>
        </p:spPr>
        <p:txBody>
          <a:bodyPr/>
          <a:lstStyle/>
          <a:p>
            <a:r>
              <a:rPr lang="en-TW" dirty="0"/>
              <a:t>5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BB930F2-7F52-C999-54EF-52008DD43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780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W"/>
          </a:p>
        </p:txBody>
      </p:sp>
      <p:sp>
        <p:nvSpPr>
          <p:cNvPr id="21" name="副標題 2">
            <a:extLst>
              <a:ext uri="{FF2B5EF4-FFF2-40B4-BE49-F238E27FC236}">
                <a16:creationId xmlns:a16="http://schemas.microsoft.com/office/drawing/2014/main" id="{27E5C2CC-2D7C-A7FF-7F51-0EC5F09D798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F93BA0-979D-798E-B98D-A927239F8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1806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3B87E-1E89-3B6A-36CC-A5A7DA87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7751"/>
            <a:ext cx="7772400" cy="451778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6C90B4D-029D-5251-B22A-CE08AD445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-4713950"/>
            <a:ext cx="7576723" cy="439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9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7AD-4EF4-55E1-51AA-4422635F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6" y="910022"/>
            <a:ext cx="6721474" cy="5488215"/>
          </a:xfrm>
        </p:spPr>
        <p:txBody>
          <a:bodyPr/>
          <a:lstStyle/>
          <a:p>
            <a:r>
              <a:rPr lang="en-US" sz="4400" dirty="0"/>
              <a:t>6. Conclusion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CFBE-2BCF-9CEC-DBDD-9D3662ED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FECF00-D0F6-D87C-B6C0-1CE891A5C842}"/>
              </a:ext>
            </a:extLst>
          </p:cNvPr>
          <p:cNvSpPr/>
          <p:nvPr/>
        </p:nvSpPr>
        <p:spPr>
          <a:xfrm>
            <a:off x="2661920" y="155448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4C8887-4B5E-322B-52C4-12E5615A253C}"/>
              </a:ext>
            </a:extLst>
          </p:cNvPr>
          <p:cNvSpPr/>
          <p:nvPr/>
        </p:nvSpPr>
        <p:spPr>
          <a:xfrm>
            <a:off x="2831462" y="137160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69D3F652-3030-90D9-6CFB-7D196EF769BE}"/>
              </a:ext>
            </a:extLst>
          </p:cNvPr>
          <p:cNvSpPr txBox="1">
            <a:spLocks/>
          </p:cNvSpPr>
          <p:nvPr/>
        </p:nvSpPr>
        <p:spPr>
          <a:xfrm>
            <a:off x="7671460" y="5461390"/>
            <a:ext cx="2230730" cy="425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90000"/>
              </a:lnSpc>
            </a:pPr>
            <a:r>
              <a:rPr lang="en-US" altLang="zh-TW" sz="1400" b="1" dirty="0">
                <a:solidFill>
                  <a:schemeClr val="tx1"/>
                </a:solidFill>
              </a:rPr>
              <a:t>Speaker:  </a:t>
            </a:r>
            <a:r>
              <a:rPr lang="en-US" altLang="zh-TW" sz="1400" b="1" dirty="0" err="1">
                <a:solidFill>
                  <a:schemeClr val="tx1"/>
                </a:solidFill>
              </a:rPr>
              <a:t>Lejana</a:t>
            </a:r>
            <a:r>
              <a:rPr lang="en-US" altLang="zh-TW" sz="1400" b="1" dirty="0">
                <a:solidFill>
                  <a:schemeClr val="tx1"/>
                </a:solidFill>
              </a:rPr>
              <a:t> Dietrich </a:t>
            </a:r>
          </a:p>
        </p:txBody>
      </p:sp>
    </p:spTree>
    <p:extLst>
      <p:ext uri="{BB962C8B-B14F-4D97-AF65-F5344CB8AC3E}">
        <p14:creationId xmlns:p14="http://schemas.microsoft.com/office/powerpoint/2010/main" val="130340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AD1DA8F-EAC2-6113-1AC2-F742C95E6C9C}"/>
              </a:ext>
            </a:extLst>
          </p:cNvPr>
          <p:cNvSpPr/>
          <p:nvPr/>
        </p:nvSpPr>
        <p:spPr>
          <a:xfrm>
            <a:off x="942680" y="2747268"/>
            <a:ext cx="1740555" cy="17405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B2A0D-EAAB-6BEB-F432-6FF275824E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TW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3215-7887-D856-E44C-F203C7AC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DD0E7-26D0-9D78-49F8-56D67316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98FF2E-E593-AE5C-C783-D581DE4396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TW" dirty="0"/>
              <a:t>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F1650-22D0-C441-96E5-126AC2EE9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029" y="2091402"/>
            <a:ext cx="8493564" cy="310544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Problem seems too complex for LSTM </a:t>
            </a:r>
            <a:r>
              <a:rPr lang="en-US" sz="1800" b="1" dirty="0"/>
              <a:t>(at least with the current size)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Ideal results with </a:t>
            </a:r>
            <a:r>
              <a:rPr lang="en-US" b="1" dirty="0" err="1"/>
              <a:t>DeBERTa</a:t>
            </a:r>
            <a:r>
              <a:rPr lang="en-US" b="1" dirty="0"/>
              <a:t>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Accuracy and efficiency ideal when all layers are fine-tuned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1–2 epochs vs. 4–5 epochs to exceed score of 0.80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Ensemble models for </a:t>
            </a:r>
            <a:r>
              <a:rPr lang="en-US" b="1"/>
              <a:t>further improvements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Approach is transferable to 16+ other languages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75D6A-A387-51C7-6245-5F0166CD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4" y="3069088"/>
            <a:ext cx="1150070" cy="1150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869FBC-9B72-9149-ABB4-EAD6F5D4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0452" flipH="1">
            <a:off x="12275385" y="428671"/>
            <a:ext cx="1248501" cy="1248501"/>
          </a:xfrm>
          <a:prstGeom prst="rect">
            <a:avLst/>
          </a:prstGeom>
        </p:spPr>
      </p:pic>
      <p:sp>
        <p:nvSpPr>
          <p:cNvPr id="11" name="副標題 2">
            <a:extLst>
              <a:ext uri="{FF2B5EF4-FFF2-40B4-BE49-F238E27FC236}">
                <a16:creationId xmlns:a16="http://schemas.microsoft.com/office/drawing/2014/main" id="{B4CD0133-9DC6-0C9C-4CFC-CA3F443294F7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Lejana</a:t>
            </a: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 Dietrich </a:t>
            </a:r>
          </a:p>
        </p:txBody>
      </p:sp>
    </p:spTree>
    <p:extLst>
      <p:ext uri="{BB962C8B-B14F-4D97-AF65-F5344CB8AC3E}">
        <p14:creationId xmlns:p14="http://schemas.microsoft.com/office/powerpoint/2010/main" val="165791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i="1" dirty="0">
                <a:latin typeface="Corbel" panose="020B0503020204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Thank you</a:t>
            </a:r>
            <a:endParaRPr lang="zh-TW" altLang="en-US" i="1" dirty="0">
              <a:latin typeface="Corbel" panose="020B0503020204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073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AD1DA8F-EAC2-6113-1AC2-F742C95E6C9C}"/>
              </a:ext>
            </a:extLst>
          </p:cNvPr>
          <p:cNvSpPr/>
          <p:nvPr/>
        </p:nvSpPr>
        <p:spPr>
          <a:xfrm>
            <a:off x="942680" y="2747268"/>
            <a:ext cx="1740555" cy="17405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B2A0D-EAAB-6BEB-F432-6FF275824E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TW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3215-7887-D856-E44C-F203C7AC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DD0E7-26D0-9D78-49F8-56D67316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98FF2E-E593-AE5C-C783-D581DE4396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TW" dirty="0"/>
              <a:t>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F1650-22D0-C441-96E5-126AC2EE9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537" y="1415657"/>
            <a:ext cx="8101553" cy="380373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Setting: </a:t>
            </a:r>
            <a:r>
              <a:rPr lang="en-US" dirty="0">
                <a:solidFill>
                  <a:schemeClr val="accent3"/>
                </a:solidFill>
              </a:rPr>
              <a:t>Medical school</a:t>
            </a:r>
          </a:p>
          <a:p>
            <a:r>
              <a:rPr lang="en-US" b="1" dirty="0"/>
              <a:t>Medical students take exam: 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The student listens to a “Standardized patient”.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They write “patient notes”. These should contain all the important features.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The patient notes are scored on whether they can capture all the relevant parts from a patient’s statements.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Scoring is done by a human committee. Costly!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75D6A-A387-51C7-6245-5F0166CD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74" y="3069088"/>
            <a:ext cx="1150070" cy="115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1723B-6C01-41FC-3139-857ABD3B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70452" flipH="1">
            <a:off x="10304117" y="527502"/>
            <a:ext cx="1248501" cy="12485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EBA8595-C184-8E97-E4A2-091BCCAB6298}"/>
              </a:ext>
            </a:extLst>
          </p:cNvPr>
          <p:cNvGrpSpPr/>
          <p:nvPr/>
        </p:nvGrpSpPr>
        <p:grpSpPr>
          <a:xfrm>
            <a:off x="3180295" y="5442343"/>
            <a:ext cx="7956035" cy="729982"/>
            <a:chOff x="5383034" y="4208382"/>
            <a:chExt cx="6091030" cy="77300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0807002-4A63-0935-66B9-7EA51F9DFC68}"/>
                </a:ext>
              </a:extLst>
            </p:cNvPr>
            <p:cNvSpPr/>
            <p:nvPr/>
          </p:nvSpPr>
          <p:spPr>
            <a:xfrm>
              <a:off x="5383034" y="4250313"/>
              <a:ext cx="6041222" cy="731078"/>
            </a:xfrm>
            <a:prstGeom prst="roundRect">
              <a:avLst>
                <a:gd name="adj" fmla="val 7624"/>
              </a:avLst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60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39F3DFA-512B-E8B4-6B58-95FFE4F00C27}"/>
                </a:ext>
              </a:extLst>
            </p:cNvPr>
            <p:cNvSpPr/>
            <p:nvPr/>
          </p:nvSpPr>
          <p:spPr>
            <a:xfrm>
              <a:off x="5432842" y="4208382"/>
              <a:ext cx="6041222" cy="731078"/>
            </a:xfrm>
            <a:prstGeom prst="roundRect">
              <a:avLst>
                <a:gd name="adj" fmla="val 7624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0A02CF-83B5-839E-7DF5-C4BE0A196DFE}"/>
                </a:ext>
              </a:extLst>
            </p:cNvPr>
            <p:cNvSpPr txBox="1"/>
            <p:nvPr/>
          </p:nvSpPr>
          <p:spPr>
            <a:xfrm>
              <a:off x="5587579" y="4301365"/>
              <a:ext cx="5681940" cy="488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</a:rPr>
                <a:t>Question: Could the scoring process be automated (or aided) by AI?</a:t>
              </a:r>
            </a:p>
          </p:txBody>
        </p:sp>
      </p:grpSp>
      <p:sp>
        <p:nvSpPr>
          <p:cNvPr id="15" name="副標題 2">
            <a:extLst>
              <a:ext uri="{FF2B5EF4-FFF2-40B4-BE49-F238E27FC236}">
                <a16:creationId xmlns:a16="http://schemas.microsoft.com/office/drawing/2014/main" id="{7395F023-B5DF-15BE-A82E-27D1145B9EA4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99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7AD-4EF4-55E1-51AA-4422635F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6" y="910022"/>
            <a:ext cx="6721474" cy="5488215"/>
          </a:xfrm>
        </p:spPr>
        <p:txBody>
          <a:bodyPr/>
          <a:lstStyle/>
          <a:p>
            <a:r>
              <a:rPr lang="en-US" sz="4400" dirty="0"/>
              <a:t>2. Problem </a:t>
            </a:r>
            <a:br>
              <a:rPr lang="en-US" sz="4400" dirty="0"/>
            </a:br>
            <a:r>
              <a:rPr lang="en-US" sz="4400" dirty="0"/>
              <a:t>Statement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CFBE-2BCF-9CEC-DBDD-9D3662ED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FECF00-D0F6-D87C-B6C0-1CE891A5C842}"/>
              </a:ext>
            </a:extLst>
          </p:cNvPr>
          <p:cNvSpPr/>
          <p:nvPr/>
        </p:nvSpPr>
        <p:spPr>
          <a:xfrm>
            <a:off x="2661920" y="155448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4C8887-4B5E-322B-52C4-12E5615A253C}"/>
              </a:ext>
            </a:extLst>
          </p:cNvPr>
          <p:cNvSpPr/>
          <p:nvPr/>
        </p:nvSpPr>
        <p:spPr>
          <a:xfrm>
            <a:off x="2831462" y="1371600"/>
            <a:ext cx="6949440" cy="3820160"/>
          </a:xfrm>
          <a:prstGeom prst="roundRect">
            <a:avLst>
              <a:gd name="adj" fmla="val 7624"/>
            </a:avLst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69D3F652-3030-90D9-6CFB-7D196EF769BE}"/>
              </a:ext>
            </a:extLst>
          </p:cNvPr>
          <p:cNvSpPr txBox="1">
            <a:spLocks/>
          </p:cNvSpPr>
          <p:nvPr/>
        </p:nvSpPr>
        <p:spPr>
          <a:xfrm>
            <a:off x="6843860" y="5456188"/>
            <a:ext cx="3173900" cy="425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90000"/>
              </a:lnSpc>
            </a:pPr>
            <a:r>
              <a:rPr lang="en-US" altLang="zh-TW" sz="1400" b="1" dirty="0">
                <a:solidFill>
                  <a:schemeClr val="tx1"/>
                </a:solidFill>
              </a:rPr>
              <a:t>Speaker: Leonard / Yi-</a:t>
            </a:r>
            <a:r>
              <a:rPr lang="en-US" altLang="zh-TW" sz="1400" b="1" dirty="0" err="1">
                <a:solidFill>
                  <a:schemeClr val="tx1"/>
                </a:solidFill>
              </a:rPr>
              <a:t>Hsuan</a:t>
            </a:r>
            <a:r>
              <a:rPr lang="en-US" altLang="zh-TW" sz="1400" b="1" dirty="0">
                <a:solidFill>
                  <a:schemeClr val="tx1"/>
                </a:solidFill>
              </a:rPr>
              <a:t> (Shannon)</a:t>
            </a:r>
          </a:p>
        </p:txBody>
      </p:sp>
    </p:spTree>
    <p:extLst>
      <p:ext uri="{BB962C8B-B14F-4D97-AF65-F5344CB8AC3E}">
        <p14:creationId xmlns:p14="http://schemas.microsoft.com/office/powerpoint/2010/main" val="84518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B2A0D-EAAB-6BEB-F432-6FF275824E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TW" dirty="0"/>
              <a:t>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3215-7887-D856-E44C-F203C7AC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DD0E7-26D0-9D78-49F8-56D67316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98FF2E-E593-AE5C-C783-D581DE4396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TW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75D6A-A387-51C7-6245-5F0166CD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74" y="3069088"/>
            <a:ext cx="1150070" cy="115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1723B-6C01-41FC-3139-857ABD3B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70452" flipH="1">
            <a:off x="1242258" y="3124399"/>
            <a:ext cx="1248501" cy="12485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CE3D60-3BA2-F086-34C9-6141FDCACE2E}"/>
              </a:ext>
            </a:extLst>
          </p:cNvPr>
          <p:cNvSpPr txBox="1"/>
          <p:nvPr/>
        </p:nvSpPr>
        <p:spPr>
          <a:xfrm>
            <a:off x="3572256" y="1789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183651"/>
                </a:solidFill>
                <a:effectLst/>
                <a:latin typeface="Arial" panose="020B0604020202020204" pitchFamily="34" charset="0"/>
              </a:rPr>
              <a:t>Given a patient note…</a:t>
            </a:r>
            <a:endParaRPr lang="en-TW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39E18-3F04-F981-CB14-9E6A9C6EED6A}"/>
              </a:ext>
            </a:extLst>
          </p:cNvPr>
          <p:cNvSpPr txBox="1"/>
          <p:nvPr/>
        </p:nvSpPr>
        <p:spPr>
          <a:xfrm>
            <a:off x="3572256" y="2317488"/>
            <a:ext cx="54123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male with recurrent palpitations for the past 3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lasting about 3 - 4 min, it happened about 5 - 6 times since the beginning. One time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durign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baskeball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 two days ago light headedness, pressure in the chest, catching breath, but no fainting. During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teh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episodes no sweating. No diarrhea, no heat intolerance, no weight loss. Has tried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aterol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be able to better concentrate, has received it from his roommate. ."</a:t>
            </a:r>
          </a:p>
        </p:txBody>
      </p:sp>
      <p:sp>
        <p:nvSpPr>
          <p:cNvPr id="20" name="副標題 2">
            <a:extLst>
              <a:ext uri="{FF2B5EF4-FFF2-40B4-BE49-F238E27FC236}">
                <a16:creationId xmlns:a16="http://schemas.microsoft.com/office/drawing/2014/main" id="{CC74943C-AF31-44D2-F3E1-0F4C9D02C566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6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B2A0D-EAAB-6BEB-F432-6FF275824E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TW" dirty="0"/>
              <a:t>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3215-7887-D856-E44C-F203C7AC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DD0E7-26D0-9D78-49F8-56D67316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98FF2E-E593-AE5C-C783-D581DE4396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TW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75D6A-A387-51C7-6245-5F0166CD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74" y="3069088"/>
            <a:ext cx="1150070" cy="1150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1723B-6C01-41FC-3139-857ABD3B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70452" flipH="1">
            <a:off x="1456941" y="1450591"/>
            <a:ext cx="819137" cy="8191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CE3D60-3BA2-F086-34C9-6141FDCACE2E}"/>
              </a:ext>
            </a:extLst>
          </p:cNvPr>
          <p:cNvSpPr txBox="1"/>
          <p:nvPr/>
        </p:nvSpPr>
        <p:spPr>
          <a:xfrm>
            <a:off x="2315914" y="1704355"/>
            <a:ext cx="2865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183651"/>
                </a:solidFill>
                <a:effectLst/>
                <a:latin typeface="Arial" panose="020B0604020202020204" pitchFamily="34" charset="0"/>
              </a:rPr>
              <a:t>Given a patient note…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31154-0D89-A70A-2A90-B1868E75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396" y="2755746"/>
            <a:ext cx="568960" cy="56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730F0-EA05-AC2D-D6F7-08FB9DC4B365}"/>
              </a:ext>
            </a:extLst>
          </p:cNvPr>
          <p:cNvSpPr txBox="1"/>
          <p:nvPr/>
        </p:nvSpPr>
        <p:spPr>
          <a:xfrm>
            <a:off x="8742230" y="2884422"/>
            <a:ext cx="215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183651"/>
                </a:solidFill>
                <a:effectLst/>
                <a:latin typeface="Arial" panose="020B0604020202020204" pitchFamily="34" charset="0"/>
              </a:rPr>
              <a:t>And a feature …</a:t>
            </a:r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E16FE-3EE2-CE08-98C6-09387CCAAC06}"/>
              </a:ext>
            </a:extLst>
          </p:cNvPr>
          <p:cNvSpPr txBox="1"/>
          <p:nvPr/>
        </p:nvSpPr>
        <p:spPr>
          <a:xfrm>
            <a:off x="7741920" y="3719107"/>
            <a:ext cx="3456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“Shortness-of-breath”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7319E-5DC0-5182-CA5B-272D906EB739}"/>
              </a:ext>
            </a:extLst>
          </p:cNvPr>
          <p:cNvSpPr txBox="1"/>
          <p:nvPr/>
        </p:nvSpPr>
        <p:spPr>
          <a:xfrm>
            <a:off x="854340" y="2433237"/>
            <a:ext cx="54123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male with recurrent palpitations for the past 3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lasting about 3 - 4 min, it happened about 5 - 6 times since the beginning. One time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durign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baskeball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 two days ago light headedness, pressure in the chest, catching breath, but no fainting. During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teh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episodes no sweating. No diarrhea, no heat intolerance, no weight loss. Has tried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aterol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be able to better concentrate, has received it from his roommate. ."</a:t>
            </a: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BF8DDFF-2DE2-379E-3062-F92BAC0F5AE5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77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B2A0D-EAAB-6BEB-F432-6FF275824E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TW" dirty="0"/>
              <a:t>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3215-7887-D856-E44C-F203C7AC6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0D0FA6-1D48-41E1-8CEB-F226FF2A04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DD0E7-26D0-9D78-49F8-56D67316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98FF2E-E593-AE5C-C783-D581DE4396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TW" dirty="0"/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1723B-6C01-41FC-3139-857ABD3B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0452" flipH="1">
            <a:off x="981453" y="1450591"/>
            <a:ext cx="819137" cy="8191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CE3D60-3BA2-F086-34C9-6141FDCACE2E}"/>
              </a:ext>
            </a:extLst>
          </p:cNvPr>
          <p:cNvSpPr txBox="1"/>
          <p:nvPr/>
        </p:nvSpPr>
        <p:spPr>
          <a:xfrm>
            <a:off x="1840426" y="1704355"/>
            <a:ext cx="2865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183651"/>
                </a:solidFill>
                <a:effectLst/>
                <a:latin typeface="Arial" panose="020B0604020202020204" pitchFamily="34" charset="0"/>
              </a:rPr>
              <a:t>Given a patient note…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31154-0D89-A70A-2A90-B1868E758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570" y="2767938"/>
            <a:ext cx="568960" cy="568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730F0-EA05-AC2D-D6F7-08FB9DC4B365}"/>
              </a:ext>
            </a:extLst>
          </p:cNvPr>
          <p:cNvSpPr txBox="1"/>
          <p:nvPr/>
        </p:nvSpPr>
        <p:spPr>
          <a:xfrm>
            <a:off x="9538404" y="2896614"/>
            <a:ext cx="215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183651"/>
                </a:solidFill>
                <a:effectLst/>
                <a:latin typeface="Arial" panose="020B0604020202020204" pitchFamily="34" charset="0"/>
              </a:rPr>
              <a:t>And a feature …</a:t>
            </a:r>
            <a:endParaRPr lang="en-TW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657858-FCCE-A626-F9B2-4C8C03361DB0}"/>
              </a:ext>
            </a:extLst>
          </p:cNvPr>
          <p:cNvSpPr/>
          <p:nvPr/>
        </p:nvSpPr>
        <p:spPr>
          <a:xfrm>
            <a:off x="3968496" y="3675059"/>
            <a:ext cx="1706880" cy="3786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E16FE-3EE2-CE08-98C6-09387CCAAC06}"/>
              </a:ext>
            </a:extLst>
          </p:cNvPr>
          <p:cNvSpPr txBox="1"/>
          <p:nvPr/>
        </p:nvSpPr>
        <p:spPr>
          <a:xfrm>
            <a:off x="8538094" y="3731299"/>
            <a:ext cx="3456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“Shortness-of-breath”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91F02-63FC-26B0-9310-B607E9FEA772}"/>
              </a:ext>
            </a:extLst>
          </p:cNvPr>
          <p:cNvSpPr txBox="1"/>
          <p:nvPr/>
        </p:nvSpPr>
        <p:spPr>
          <a:xfrm>
            <a:off x="378852" y="2433237"/>
            <a:ext cx="54123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male with recurrent palpitations for the past 3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lasting about 3 - 4 min, it happened about 5 - 6 times since the beginning. One time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durign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baskeball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 two days ago light headedness, pressure in the chest, catching breath, but no fainting. During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teh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episodes no sweating. No diarrhea, no heat intolerance, no weight loss. Has tried </a:t>
            </a:r>
            <a:r>
              <a:rPr lang="en-US" sz="20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aterol</a:t>
            </a: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be able to better concentrate, has received it from his roommate. ."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F13584-5498-97F7-7679-8611A9757227}"/>
              </a:ext>
            </a:extLst>
          </p:cNvPr>
          <p:cNvCxnSpPr>
            <a:cxnSpLocks/>
          </p:cNvCxnSpPr>
          <p:nvPr/>
        </p:nvCxnSpPr>
        <p:spPr>
          <a:xfrm flipH="1">
            <a:off x="5930900" y="3901171"/>
            <a:ext cx="2450592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ACD268-F8C5-B7F7-39CE-6F38483C3759}"/>
              </a:ext>
            </a:extLst>
          </p:cNvPr>
          <p:cNvSpPr txBox="1"/>
          <p:nvPr/>
        </p:nvSpPr>
        <p:spPr>
          <a:xfrm>
            <a:off x="6052820" y="2481885"/>
            <a:ext cx="2023311" cy="1198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Determine </a:t>
            </a:r>
          </a:p>
          <a:p>
            <a:pPr marL="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character range!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28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[(114, 129)]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0" name="副標題 2">
            <a:extLst>
              <a:ext uri="{FF2B5EF4-FFF2-40B4-BE49-F238E27FC236}">
                <a16:creationId xmlns:a16="http://schemas.microsoft.com/office/drawing/2014/main" id="{4CBC5A8C-9103-83D1-5260-A4722EC6B3D2}"/>
              </a:ext>
            </a:extLst>
          </p:cNvPr>
          <p:cNvSpPr txBox="1">
            <a:spLocks/>
          </p:cNvSpPr>
          <p:nvPr/>
        </p:nvSpPr>
        <p:spPr>
          <a:xfrm>
            <a:off x="330200" y="6280553"/>
            <a:ext cx="2635768" cy="42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90000"/>
              </a:lnSpc>
            </a:pPr>
            <a:r>
              <a:rPr lang="en-US" altLang="zh-TW" sz="1400" b="1" dirty="0">
                <a:solidFill>
                  <a:schemeClr val="bg1">
                    <a:lumMod val="65000"/>
                  </a:schemeClr>
                </a:solidFill>
              </a:rPr>
              <a:t>Speaker: Leonard </a:t>
            </a:r>
            <a:r>
              <a:rPr lang="en-US" altLang="zh-TW" sz="1400" b="1" dirty="0" err="1">
                <a:solidFill>
                  <a:schemeClr val="bg1">
                    <a:lumMod val="65000"/>
                  </a:schemeClr>
                </a:solidFill>
              </a:rPr>
              <a:t>Paál</a:t>
            </a:r>
            <a:endParaRPr lang="en-US" altLang="zh-TW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7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自訂 7">
      <a:dk1>
        <a:srgbClr val="183651"/>
      </a:dk1>
      <a:lt1>
        <a:sysClr val="window" lastClr="FFFFFF"/>
      </a:lt1>
      <a:dk2>
        <a:srgbClr val="343A3A"/>
      </a:dk2>
      <a:lt2>
        <a:srgbClr val="E0E4E8"/>
      </a:lt2>
      <a:accent1>
        <a:srgbClr val="05C9C7"/>
      </a:accent1>
      <a:accent2>
        <a:srgbClr val="00A6C8"/>
      </a:accent2>
      <a:accent3>
        <a:srgbClr val="0480A8"/>
      </a:accent3>
      <a:accent4>
        <a:srgbClr val="4FBF9F"/>
      </a:accent4>
      <a:accent5>
        <a:srgbClr val="FBBD5E"/>
      </a:accent5>
      <a:accent6>
        <a:srgbClr val="F06151"/>
      </a:accent6>
      <a:hlink>
        <a:srgbClr val="0563C1"/>
      </a:hlink>
      <a:folHlink>
        <a:srgbClr val="954F72"/>
      </a:folHlink>
    </a:clrScheme>
    <a:fontScheme name="自訂 12">
      <a:majorFont>
        <a:latin typeface="Bahnschrift SemiBold"/>
        <a:ea typeface="微軟正黑體"/>
        <a:cs typeface=""/>
      </a:majorFont>
      <a:minorFont>
        <a:latin typeface="Bahnschrift Semi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7CA50F-DABB-47E3-880A-4475DA65C31B}" vid="{B1FF38CB-0D4B-4608-9288-0C8D88BA6AF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</TotalTime>
  <Words>3846</Words>
  <Application>Microsoft Office PowerPoint</Application>
  <PresentationFormat>ワイド画面</PresentationFormat>
  <Paragraphs>759</Paragraphs>
  <Slides>48</Slides>
  <Notes>19</Notes>
  <HiddenSlides>2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49" baseType="lpstr">
      <vt:lpstr>佈景主題1</vt:lpstr>
      <vt:lpstr>Approaches to Scoring Clinical Patient Notes AI Lab: Team Pyjamas</vt:lpstr>
      <vt:lpstr>Agenda</vt:lpstr>
      <vt:lpstr>1. Introduction  / Motivation</vt:lpstr>
      <vt:lpstr>Introduction</vt:lpstr>
      <vt:lpstr>Introduction</vt:lpstr>
      <vt:lpstr>2. Problem 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3. Related  Work</vt:lpstr>
      <vt:lpstr>Related Work</vt:lpstr>
      <vt:lpstr>Related Work</vt:lpstr>
      <vt:lpstr>Related Work</vt:lpstr>
      <vt:lpstr>Related Work</vt:lpstr>
      <vt:lpstr>4. 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5. Evaluation</vt:lpstr>
      <vt:lpstr>Evaluation</vt:lpstr>
      <vt:lpstr>Evaluation</vt:lpstr>
      <vt:lpstr>Evaluation</vt:lpstr>
      <vt:lpstr>6. 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B10709036</dc:creator>
  <cp:lastModifiedBy>B10709036</cp:lastModifiedBy>
  <cp:revision>97</cp:revision>
  <dcterms:created xsi:type="dcterms:W3CDTF">2022-10-20T06:52:00Z</dcterms:created>
  <dcterms:modified xsi:type="dcterms:W3CDTF">2024-01-12T20:18:12Z</dcterms:modified>
</cp:coreProperties>
</file>